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64" r:id="rId5"/>
    <p:sldId id="263" r:id="rId6"/>
    <p:sldId id="262" r:id="rId7"/>
    <p:sldId id="265" r:id="rId8"/>
    <p:sldId id="260" r:id="rId9"/>
    <p:sldId id="266" r:id="rId10"/>
    <p:sldId id="259" r:id="rId11"/>
    <p:sldId id="267" r:id="rId12"/>
    <p:sldId id="268" r:id="rId13"/>
    <p:sldId id="279" r:id="rId14"/>
    <p:sldId id="275" r:id="rId15"/>
    <p:sldId id="274" r:id="rId16"/>
    <p:sldId id="273" r:id="rId17"/>
    <p:sldId id="272" r:id="rId18"/>
    <p:sldId id="278" r:id="rId19"/>
    <p:sldId id="280" r:id="rId20"/>
    <p:sldId id="276" r:id="rId21"/>
    <p:sldId id="281" r:id="rId22"/>
    <p:sldId id="270" r:id="rId23"/>
    <p:sldId id="282" r:id="rId24"/>
    <p:sldId id="258" r:id="rId25"/>
  </p:sldIdLst>
  <p:sldSz cx="12192000" cy="6858000"/>
  <p:notesSz cx="6858000" cy="9144000"/>
  <p:embeddedFontLst>
    <p:embeddedFont>
      <p:font typeface="D2Coding" panose="020B0600000101010101" charset="-127"/>
      <p:regular r:id="rId27"/>
      <p:bold r:id="rId28"/>
    </p:embeddedFont>
    <p:embeddedFont>
      <p:font typeface="나눔바른고딕" panose="020B0600000101010101" charset="-127"/>
      <p:regular r:id="rId29"/>
    </p:embeddedFont>
    <p:embeddedFont>
      <p:font typeface="나눔스퀘어 네오 Bold" panose="020B0600000101010101" charset="-127"/>
      <p:bold r:id="rId30"/>
    </p:embeddedFont>
    <p:embeddedFont>
      <p:font typeface="Cambria Math" panose="02040503050406030204" pitchFamily="18" charset="0"/>
      <p:regular r:id="rId31"/>
    </p:embeddedFont>
    <p:embeddedFont>
      <p:font typeface="Leelawadee UI" panose="020B0502040204020203" pitchFamily="34" charset="-34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FF"/>
    <a:srgbClr val="0089A9"/>
    <a:srgbClr val="016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1284-FC09-41F5-93C1-DB08723E1F1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5BA57-2592-4854-9EB3-75B012E6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4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DDBA4C-96CA-4483-9759-A49A443AE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87D1B-22B2-40BF-BF6F-BC87DBB01083}"/>
              </a:ext>
            </a:extLst>
          </p:cNvPr>
          <p:cNvSpPr txBox="1"/>
          <p:nvPr userDrawn="1"/>
        </p:nvSpPr>
        <p:spPr>
          <a:xfrm>
            <a:off x="0" y="5934670"/>
            <a:ext cx="1908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r>
              <a:rPr lang="ko-KR" altLang="en-US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379A4-10D0-42C4-B71E-317A4DFE0CF8}"/>
              </a:ext>
            </a:extLst>
          </p:cNvPr>
          <p:cNvSpPr txBox="1"/>
          <p:nvPr userDrawn="1"/>
        </p:nvSpPr>
        <p:spPr>
          <a:xfrm>
            <a:off x="851377" y="448531"/>
            <a:ext cx="171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OTF Bold" panose="020B0600000101010101" pitchFamily="34" charset="-127"/>
              </a:rPr>
              <a:t>CHAPTER</a:t>
            </a:r>
            <a:endParaRPr lang="ko-KR" altLang="en-US" sz="2400" b="1" dirty="0">
              <a:latin typeface="+mj-lt"/>
              <a:ea typeface="나눔스퀘어OTF Bold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CF589D-1541-4F72-B6D1-948D1F946A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9348" y="3428999"/>
            <a:ext cx="4153480" cy="2210108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9D0CCDB-9F41-4C7A-ADB8-086144198EF1}"/>
              </a:ext>
            </a:extLst>
          </p:cNvPr>
          <p:cNvSpPr/>
          <p:nvPr userDrawn="1"/>
        </p:nvSpPr>
        <p:spPr>
          <a:xfrm>
            <a:off x="559181" y="1376046"/>
            <a:ext cx="584392" cy="446887"/>
          </a:xfrm>
          <a:prstGeom prst="parallelogram">
            <a:avLst>
              <a:gd name="adj" fmla="val 80814"/>
            </a:avLst>
          </a:prstGeom>
          <a:solidFill>
            <a:srgbClr val="0089A9"/>
          </a:solidFill>
          <a:ln>
            <a:solidFill>
              <a:srgbClr val="008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CC1556C-CA66-4E6F-B6E0-B1E46761B2B6}"/>
              </a:ext>
            </a:extLst>
          </p:cNvPr>
          <p:cNvSpPr/>
          <p:nvPr userDrawn="1"/>
        </p:nvSpPr>
        <p:spPr>
          <a:xfrm flipV="1">
            <a:off x="559181" y="910196"/>
            <a:ext cx="584392" cy="446887"/>
          </a:xfrm>
          <a:prstGeom prst="parallelogram">
            <a:avLst>
              <a:gd name="adj" fmla="val 80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717D6-9809-40A3-B694-A4482AC315A7}"/>
              </a:ext>
            </a:extLst>
          </p:cNvPr>
          <p:cNvCxnSpPr>
            <a:cxnSpLocks/>
          </p:cNvCxnSpPr>
          <p:nvPr userDrawn="1"/>
        </p:nvCxnSpPr>
        <p:spPr>
          <a:xfrm>
            <a:off x="1143573" y="1925052"/>
            <a:ext cx="1248993" cy="0"/>
          </a:xfrm>
          <a:prstGeom prst="line">
            <a:avLst/>
          </a:prstGeom>
          <a:ln w="19050">
            <a:solidFill>
              <a:srgbClr val="00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38327-50DC-4186-8893-F7D5F48B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4A6FA-6FF9-40C0-BD37-DA8BF00C1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C3161-7FB9-4147-96F7-24D3071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A0164-F78C-47CE-A809-B3CE6BB9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638E-9711-4073-9454-39D61C1F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6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C16B3-2219-4227-860A-BF2EA4AD5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F9516-083F-4B6F-9D04-DBC67EE4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ACA75-A030-464E-BE58-F57872D6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4C2BF-EA8E-4B02-8406-E6F90870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79F55-B86B-49E4-93E6-2C84AAE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2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68ECC9-0BC3-482C-B409-C4835C909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92874"/>
            <a:ext cx="12191999" cy="36512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92177-4529-4796-88CF-3400A301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368" y="6492875"/>
            <a:ext cx="5179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7D6AF-B5D5-49F5-9E87-4255339B7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75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BE36B-7D42-4256-86CD-64954D5344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41722" y="75626"/>
            <a:ext cx="646959" cy="5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B6849-ECAE-45F6-AC1E-42EC90D9D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550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61356-590D-4CB5-A763-469E12BD6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6383214"/>
            <a:ext cx="12191999" cy="4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00685-1DBA-40DC-9245-32CF35B5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189B-DA4E-4D78-928A-08654168D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27735-842F-4BE4-99AF-6EA779A2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71C9D-18B9-499A-8505-56FC5E5E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61BDC-93FB-494E-9E8D-DFF3286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07590-9CA4-4DD1-955F-DDC0CDD5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AC12B-BA77-4EB0-AF43-12ED9514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423E1-2AC5-4A89-B1FB-422B8AE6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80376-350D-467F-AEB0-A3ADC2D0D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76C37-3D5D-4357-8293-B1537B36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B9538A-8795-474D-A93F-14B412DE7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63EC3-3604-4A3C-90FD-646893C5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4B4C65-9275-4F9B-BDCA-04799FEA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90B499-C7B3-4015-8159-844F88EC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2ABE4-A6BE-48CA-85C6-CCC25AFD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85458-FD8C-40CD-A4CB-BAB1E57B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513D7A-7FCB-4523-B2E1-D0F914C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FC01D0-0F19-4F32-A47C-4A17ECCD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0F1E5D-CF22-4CE2-AEC9-65457487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CEA0B-12B8-456E-BA57-B1E074A6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B0934-DE13-45F8-8CA8-E7101524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3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E0C7-A8F7-492A-92EE-0B591266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658AD-0D0C-4D34-93AA-8493A9C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99BB8-6DD9-4CA7-BE1E-D2C9BAA4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0AAB-5B83-4C2A-9C1F-13E864F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62F5F-082D-425B-AC8A-05E6007D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AE91C-9A7D-455A-8B9F-8AA4C9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4CA0-AC7C-4BE1-86D8-DC38F2BD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531C30-C2E8-4DE6-84A0-AF45B04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833C9-1EB1-4B04-AC2F-C4189FC3C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A5257-3757-40B8-952E-9E5BB385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4816E-BDCC-4A0A-B28E-577E9848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3D6C2-FE03-4E2C-AA2B-6F105CBB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15A7D8-6BAF-4D32-B7D7-4F943578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16CF6-2B11-40C1-852B-789F55FC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C9C29-F35C-4EF0-86F4-5E16A7D9C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4BE2C-4665-43DF-B851-0899DF72F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92D53-F4AD-4A7A-A774-27C19DA0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9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2114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14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576548" y="6025187"/>
            <a:ext cx="107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02</a:t>
            </a:r>
            <a:endParaRPr lang="ko-KR" altLang="en-US" sz="4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1298789" y="1940809"/>
            <a:ext cx="376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정렬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881489" y="2492751"/>
            <a:ext cx="3548926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국영수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안테나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실패율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카드 정렬하기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20204387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4FD553-9C92-D024-03E9-C1AB27C8A668}"/>
              </a:ext>
            </a:extLst>
          </p:cNvPr>
          <p:cNvSpPr txBox="1">
            <a:spLocks/>
          </p:cNvSpPr>
          <p:nvPr/>
        </p:nvSpPr>
        <p:spPr>
          <a:xfrm>
            <a:off x="2372783" y="6144487"/>
            <a:ext cx="4825402" cy="53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주요 알고리즘 이론과 실전 문제</a:t>
            </a:r>
          </a:p>
        </p:txBody>
      </p:sp>
    </p:spTree>
    <p:extLst>
      <p:ext uri="{BB962C8B-B14F-4D97-AF65-F5344CB8AC3E}">
        <p14:creationId xmlns:p14="http://schemas.microsoft.com/office/powerpoint/2010/main" val="76178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A8E13-5E98-E99B-79F6-810B17E4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1C05F7-56C7-D047-804F-EA330C7ABA19}"/>
              </a:ext>
            </a:extLst>
          </p:cNvPr>
          <p:cNvSpPr txBox="1"/>
          <p:nvPr/>
        </p:nvSpPr>
        <p:spPr>
          <a:xfrm>
            <a:off x="1251285" y="832813"/>
            <a:ext cx="12114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15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4B673-400D-BC43-5CB1-1B2DDFFCD3D0}"/>
              </a:ext>
            </a:extLst>
          </p:cNvPr>
          <p:cNvSpPr txBox="1"/>
          <p:nvPr/>
        </p:nvSpPr>
        <p:spPr>
          <a:xfrm>
            <a:off x="1576548" y="6025187"/>
            <a:ext cx="107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02</a:t>
            </a:r>
            <a:endParaRPr lang="ko-KR" altLang="en-US" sz="4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18F3C-C8AB-3E88-985E-BF3E2D22C62E}"/>
              </a:ext>
            </a:extLst>
          </p:cNvPr>
          <p:cNvSpPr txBox="1"/>
          <p:nvPr/>
        </p:nvSpPr>
        <p:spPr>
          <a:xfrm>
            <a:off x="1298789" y="1940809"/>
            <a:ext cx="376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이진 탐색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41862-2DEE-D158-9866-8240F10CC189}"/>
              </a:ext>
            </a:extLst>
          </p:cNvPr>
          <p:cNvSpPr txBox="1"/>
          <p:nvPr/>
        </p:nvSpPr>
        <p:spPr>
          <a:xfrm>
            <a:off x="881489" y="2492751"/>
            <a:ext cx="3973680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정렬된 배열에서 특정 수의 개수 구하기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고정점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찾기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공유기 설치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가사 검색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704BA-8854-99CA-B324-DEC1C53BA4EE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20204387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751B377-65CB-CCCF-0D72-5615CF1A3722}"/>
              </a:ext>
            </a:extLst>
          </p:cNvPr>
          <p:cNvSpPr txBox="1">
            <a:spLocks/>
          </p:cNvSpPr>
          <p:nvPr/>
        </p:nvSpPr>
        <p:spPr>
          <a:xfrm>
            <a:off x="2372783" y="6144487"/>
            <a:ext cx="4825402" cy="53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주요 알고리즘 이론과 실전 문제</a:t>
            </a:r>
          </a:p>
        </p:txBody>
      </p:sp>
    </p:spTree>
    <p:extLst>
      <p:ext uri="{BB962C8B-B14F-4D97-AF65-F5344CB8AC3E}">
        <p14:creationId xmlns:p14="http://schemas.microsoft.com/office/powerpoint/2010/main" val="207333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2770F-0DE8-702D-7CE4-D2D2B4566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D12902-BF7D-5858-E517-A11D163EA30C}"/>
              </a:ext>
            </a:extLst>
          </p:cNvPr>
          <p:cNvSpPr/>
          <p:nvPr/>
        </p:nvSpPr>
        <p:spPr>
          <a:xfrm>
            <a:off x="0" y="79663"/>
            <a:ext cx="6327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정렬된 배열에서 특정 수의 개수 구하기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F9AFC9-BFBE-6552-B934-4988500B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31318-EBDE-4DD7-17DC-165E7FE9A5F8}"/>
                  </a:ext>
                </a:extLst>
              </p:cNvPr>
              <p:cNvSpPr txBox="1"/>
              <p:nvPr/>
            </p:nvSpPr>
            <p:spPr>
              <a:xfrm>
                <a:off x="150318" y="668940"/>
                <a:ext cx="11456049" cy="150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개의 원소를 포함하고 있는 수열이 오름차순으로 정렬되어 있을 때 이 수열에서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X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가 등장하는 횟수를 계산하세요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예를 들어 수열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{1, 1, 2, 2, 2, 2, 3}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 있을 때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X=2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라면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현재 수열에서 값이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2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인 원소가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4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개이므로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4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를 출력한다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단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 문제는 시간 복잡도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𝑂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𝑙𝑜𝑔𝑁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으로 알고리즘을 설계하지 않으면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‘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시간 초과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‘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판정을 받는다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31318-EBDE-4DD7-17DC-165E7FE9A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8" y="668940"/>
                <a:ext cx="11456049" cy="1503360"/>
              </a:xfrm>
              <a:prstGeom prst="rect">
                <a:avLst/>
              </a:prstGeom>
              <a:blipFill>
                <a:blip r:embed="rId2"/>
                <a:stretch>
                  <a:fillRect l="-213" b="-4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A636DECF-18BE-3CED-2CCA-0183D9725A08}"/>
              </a:ext>
            </a:extLst>
          </p:cNvPr>
          <p:cNvSpPr/>
          <p:nvPr/>
        </p:nvSpPr>
        <p:spPr>
          <a:xfrm>
            <a:off x="422401" y="2708490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입력 조건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AF8B24-2241-20DD-B0D8-A9C6FADEA4DE}"/>
              </a:ext>
            </a:extLst>
          </p:cNvPr>
          <p:cNvSpPr/>
          <p:nvPr/>
        </p:nvSpPr>
        <p:spPr>
          <a:xfrm>
            <a:off x="422401" y="4448193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출력 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3416B5-1FF0-427F-2ED4-9749B4917577}"/>
                  </a:ext>
                </a:extLst>
              </p:cNvPr>
              <p:cNvSpPr txBox="1"/>
              <p:nvPr/>
            </p:nvSpPr>
            <p:spPr>
              <a:xfrm>
                <a:off x="1441294" y="2484958"/>
                <a:ext cx="10257128" cy="199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첫째 줄에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과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X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가 정수 형태로 공백으로 구분되어 입력된다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>
                  <a:lnSpc>
                    <a:spcPct val="200000"/>
                  </a:lnSpc>
                  <a:buClr>
                    <a:srgbClr val="016F87"/>
                  </a:buClr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1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≤1,000,000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,(−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/>
                </a:endParaRP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둘째 줄에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개의 원소가 정수 형태로 공백으로 구분되어 입력된다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3416B5-1FF0-427F-2ED4-9749B491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294" y="2484958"/>
                <a:ext cx="10257128" cy="1995803"/>
              </a:xfrm>
              <a:prstGeom prst="rect">
                <a:avLst/>
              </a:prstGeom>
              <a:blipFill>
                <a:blip r:embed="rId3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14B496-A481-5CD1-FBC6-9A6988BFE966}"/>
              </a:ext>
            </a:extLst>
          </p:cNvPr>
          <p:cNvSpPr txBox="1"/>
          <p:nvPr/>
        </p:nvSpPr>
        <p:spPr>
          <a:xfrm>
            <a:off x="1441294" y="4271479"/>
            <a:ext cx="10257128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수열의 원소 중에서 값이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인 원소의 개수를 출력한다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값이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인 원소가 하나도 없다면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-1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을 출력한다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3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FE8F-E4EB-8936-30D4-3C42A6F9D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0FF904-AF6F-B809-6DB2-9A90FF4180DE}"/>
              </a:ext>
            </a:extLst>
          </p:cNvPr>
          <p:cNvSpPr/>
          <p:nvPr/>
        </p:nvSpPr>
        <p:spPr>
          <a:xfrm>
            <a:off x="0" y="79663"/>
            <a:ext cx="6327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정렬된 배열에서 특정 수의 개수 구하기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799983-A4CB-D7D9-4C30-2375C1D0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77391A-BA2A-D066-D97B-8EDD1848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123"/>
          <a:stretch/>
        </p:blipFill>
        <p:spPr>
          <a:xfrm>
            <a:off x="0" y="668923"/>
            <a:ext cx="4358287" cy="17060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12E99C-0CAC-3274-4197-86941A01A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06" b="15759"/>
          <a:stretch/>
        </p:blipFill>
        <p:spPr>
          <a:xfrm>
            <a:off x="-1" y="2485450"/>
            <a:ext cx="4358287" cy="4007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0CE9AF-B91B-A390-033F-7428B577B6B6}"/>
              </a:ext>
            </a:extLst>
          </p:cNvPr>
          <p:cNvSpPr txBox="1"/>
          <p:nvPr/>
        </p:nvSpPr>
        <p:spPr>
          <a:xfrm>
            <a:off x="5621411" y="822347"/>
            <a:ext cx="4780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특정 수가 등장하는 첫 위치와 마지막 위치를 찾는다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4A0A0A-6D8E-71D1-9D42-C12AD2859EFC}"/>
              </a:ext>
            </a:extLst>
          </p:cNvPr>
          <p:cNvGrpSpPr/>
          <p:nvPr/>
        </p:nvGrpSpPr>
        <p:grpSpPr>
          <a:xfrm>
            <a:off x="5430657" y="1380365"/>
            <a:ext cx="6262428" cy="609600"/>
            <a:chOff x="1847266" y="3791467"/>
            <a:chExt cx="6262428" cy="6096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967F65E-628A-3367-AA40-237FF9E8136A}"/>
                </a:ext>
              </a:extLst>
            </p:cNvPr>
            <p:cNvSpPr/>
            <p:nvPr/>
          </p:nvSpPr>
          <p:spPr>
            <a:xfrm>
              <a:off x="1847266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1E3A7D4-1C95-03BF-EE82-28D5C76E5040}"/>
                </a:ext>
              </a:extLst>
            </p:cNvPr>
            <p:cNvSpPr/>
            <p:nvPr/>
          </p:nvSpPr>
          <p:spPr>
            <a:xfrm>
              <a:off x="2799861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9BD3BD2-B312-2A0D-231E-D409754D6C2C}"/>
                </a:ext>
              </a:extLst>
            </p:cNvPr>
            <p:cNvSpPr/>
            <p:nvPr/>
          </p:nvSpPr>
          <p:spPr>
            <a:xfrm>
              <a:off x="3752456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33A426D-4A56-E505-7049-C92622F66EAD}"/>
                </a:ext>
              </a:extLst>
            </p:cNvPr>
            <p:cNvSpPr/>
            <p:nvPr/>
          </p:nvSpPr>
          <p:spPr>
            <a:xfrm>
              <a:off x="4705051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080EA5A-0860-82E6-1B3F-FA5B7125F594}"/>
                </a:ext>
              </a:extLst>
            </p:cNvPr>
            <p:cNvSpPr/>
            <p:nvPr/>
          </p:nvSpPr>
          <p:spPr>
            <a:xfrm>
              <a:off x="5657646" y="3791467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6A4770F-5D3D-6214-BE69-8F0E9CE7D002}"/>
                </a:ext>
              </a:extLst>
            </p:cNvPr>
            <p:cNvSpPr/>
            <p:nvPr/>
          </p:nvSpPr>
          <p:spPr>
            <a:xfrm>
              <a:off x="6610241" y="3791467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212A52-7625-491A-7AD7-C0663AC70306}"/>
                </a:ext>
              </a:extLst>
            </p:cNvPr>
            <p:cNvSpPr/>
            <p:nvPr/>
          </p:nvSpPr>
          <p:spPr>
            <a:xfrm>
              <a:off x="7500094" y="3791467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59DB565-999E-EDFE-7361-F60BA197025D}"/>
              </a:ext>
            </a:extLst>
          </p:cNvPr>
          <p:cNvCxnSpPr>
            <a:cxnSpLocks/>
          </p:cNvCxnSpPr>
          <p:nvPr/>
        </p:nvCxnSpPr>
        <p:spPr>
          <a:xfrm rot="16200000">
            <a:off x="7423810" y="2276795"/>
            <a:ext cx="4173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0A603A-6ACB-B2BD-2B95-F45ECDE3ED54}"/>
              </a:ext>
            </a:extLst>
          </p:cNvPr>
          <p:cNvSpPr txBox="1"/>
          <p:nvPr/>
        </p:nvSpPr>
        <p:spPr>
          <a:xfrm>
            <a:off x="7335175" y="2496119"/>
            <a:ext cx="1258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 위치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97F53A-3E00-30FB-64DE-CC3C8ED527D4}"/>
              </a:ext>
            </a:extLst>
          </p:cNvPr>
          <p:cNvCxnSpPr>
            <a:cxnSpLocks/>
          </p:cNvCxnSpPr>
          <p:nvPr/>
        </p:nvCxnSpPr>
        <p:spPr>
          <a:xfrm rot="16200000">
            <a:off x="10282267" y="2276795"/>
            <a:ext cx="4173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5FC53C-B905-FB1B-DD82-78B9D07624CA}"/>
              </a:ext>
            </a:extLst>
          </p:cNvPr>
          <p:cNvSpPr txBox="1"/>
          <p:nvPr/>
        </p:nvSpPr>
        <p:spPr>
          <a:xfrm>
            <a:off x="9972703" y="2494515"/>
            <a:ext cx="1258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마지막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263865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0CB39-4147-29DA-6EA7-C78BB9D5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CBCEF5-43A8-0364-15CA-7CED961A12F1}"/>
              </a:ext>
            </a:extLst>
          </p:cNvPr>
          <p:cNvSpPr/>
          <p:nvPr/>
        </p:nvSpPr>
        <p:spPr>
          <a:xfrm>
            <a:off x="0" y="79663"/>
            <a:ext cx="6327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정렬된 배열에서 특정 수의 개수 구하기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4E8F93-15C7-F0C1-0CC7-FDD41C91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B30515-C3A8-4F0B-129E-073C11F0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643"/>
            <a:ext cx="6373114" cy="3581900"/>
          </a:xfrm>
          <a:prstGeom prst="rect">
            <a:avLst/>
          </a:prstGeom>
        </p:spPr>
      </p:pic>
      <p:pic>
        <p:nvPicPr>
          <p:cNvPr id="26" name="그림 25" descr="폰트, 원이(가) 표시된 사진&#10;&#10;자동 생성된 설명">
            <a:extLst>
              <a:ext uri="{FF2B5EF4-FFF2-40B4-BE49-F238E27FC236}">
                <a16:creationId xmlns:a16="http://schemas.microsoft.com/office/drawing/2014/main" id="{366B305E-6E99-DAD5-4538-80FBEDF5D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7"/>
          <a:stretch/>
        </p:blipFill>
        <p:spPr>
          <a:xfrm>
            <a:off x="6862874" y="1817000"/>
            <a:ext cx="4404893" cy="17485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D0F114-8FA7-054E-A0C4-BE17D43D8715}"/>
              </a:ext>
            </a:extLst>
          </p:cNvPr>
          <p:cNvSpPr txBox="1"/>
          <p:nvPr/>
        </p:nvSpPr>
        <p:spPr>
          <a:xfrm>
            <a:off x="84402" y="4334303"/>
            <a:ext cx="10133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dirty="0" err="1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bisect_left</a:t>
            </a:r>
            <a:r>
              <a:rPr lang="en-US" altLang="ko-KR" sz="1600" b="1" i="0" dirty="0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(list, data):</a:t>
            </a:r>
            <a:r>
              <a:rPr lang="ko-KR" altLang="en-US" sz="1600" b="0" i="0" dirty="0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 </a:t>
            </a:r>
            <a:r>
              <a:rPr lang="ko-KR" altLang="en-US" sz="1600" b="0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리스트에 데이터를 삽입할 가장 왼쪽 인덱스를 찾는 함수</a:t>
            </a:r>
            <a:r>
              <a:rPr lang="en-US" altLang="ko-KR" sz="1600" b="0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(</a:t>
            </a:r>
            <a:r>
              <a:rPr lang="ko-KR" altLang="en-US" sz="1600" b="0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리스트 내 정렬 순서를 유지</a:t>
            </a:r>
            <a:r>
              <a:rPr lang="en-US" altLang="ko-KR" sz="1600" b="0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).</a:t>
            </a:r>
          </a:p>
          <a:p>
            <a:pPr algn="l"/>
            <a:r>
              <a:rPr lang="en-US" altLang="ko-KR" sz="1600" b="1" i="0" dirty="0" err="1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bisect_right</a:t>
            </a:r>
            <a:r>
              <a:rPr lang="en-US" altLang="ko-KR" sz="1600" b="1" i="0" dirty="0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(list, data):</a:t>
            </a:r>
            <a:r>
              <a:rPr lang="ko-KR" altLang="en-US" sz="1600" b="0" i="0" dirty="0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 </a:t>
            </a:r>
            <a:r>
              <a:rPr lang="ko-KR" altLang="en-US" sz="1600" b="0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리스트에 데이터를 삽입할 가장 오른쪽 인덱스를 찾는 함수</a:t>
            </a:r>
            <a:r>
              <a:rPr lang="en-US" altLang="ko-KR" sz="1600" b="0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(</a:t>
            </a:r>
            <a:r>
              <a:rPr lang="ko-KR" altLang="en-US" sz="1600" b="0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리스트 내 정렬 순서를 유지</a:t>
            </a:r>
            <a:r>
              <a:rPr lang="en-US" altLang="ko-KR" sz="1600" b="0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).</a:t>
            </a:r>
            <a:endParaRPr lang="ko-KR" altLang="en-US" sz="1600" b="0" i="0" dirty="0">
              <a:effectLst/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7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EAF5-627D-1065-8AE9-3A47CCFCF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5FBAA4-A65E-F654-8B0F-62993DB4A1A3}"/>
              </a:ext>
            </a:extLst>
          </p:cNvPr>
          <p:cNvSpPr/>
          <p:nvPr/>
        </p:nvSpPr>
        <p:spPr>
          <a:xfrm>
            <a:off x="0" y="79663"/>
            <a:ext cx="2398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2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고정점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찾기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3C4B7-8658-18D4-44C0-A1F092F3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C2B7E0-5EFB-311B-6483-8C81F2D062D0}"/>
                  </a:ext>
                </a:extLst>
              </p:cNvPr>
              <p:cNvSpPr txBox="1"/>
              <p:nvPr/>
            </p:nvSpPr>
            <p:spPr>
              <a:xfrm>
                <a:off x="150318" y="668940"/>
                <a:ext cx="11456049" cy="2979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고정점이란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수열의 원소 중에서 </a:t>
                </a:r>
                <a:r>
                  <a:rPr lang="ko-KR" altLang="en-US" sz="1600" b="1" dirty="0">
                    <a:solidFill>
                      <a:srgbClr val="00B0F0"/>
                    </a:solidFill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그 값이 인덱스와 동일한 원소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를 의미한다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>
                  <a:lnSpc>
                    <a:spcPct val="200000"/>
                  </a:lnSpc>
                  <a:buClr>
                    <a:srgbClr val="016F87"/>
                  </a:buClr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예를 들어 수열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a = {-15, -4, 2, 8, 13}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 있을 때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a[2] = 2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이므로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고정점은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2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가 됩니다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하나의 수열이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개의 서로 다른 원소를 포함하고 있으며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모든 원소가 오름차순으로 정렬되어 있을 때 이 수열에서 고정점이 있다면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고정점을 출력하는 프로그램을 작성한다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 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고정점은 최대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1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개만 존재하고 만약 고정점이 없다면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-1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을 출력한다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단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 문제는 시간 복잡도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𝑂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𝑙𝑜𝑔𝑁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으로 알고리즘을 설계하지 않으면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‘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시간 초과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‘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판정을 받는다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C2B7E0-5EFB-311B-6483-8C81F2D06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8" y="668940"/>
                <a:ext cx="11456049" cy="2979405"/>
              </a:xfrm>
              <a:prstGeom prst="rect">
                <a:avLst/>
              </a:prstGeom>
              <a:blipFill>
                <a:blip r:embed="rId2"/>
                <a:stretch>
                  <a:fillRect l="-319" b="-1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EC900-2CBE-5CE5-5F9A-A02A16C9A457}"/>
                  </a:ext>
                </a:extLst>
              </p:cNvPr>
              <p:cNvSpPr txBox="1"/>
              <p:nvPr/>
            </p:nvSpPr>
            <p:spPr>
              <a:xfrm>
                <a:off x="1299709" y="3648345"/>
                <a:ext cx="10257128" cy="199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첫째 줄에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 </a:t>
                </a:r>
                <a:r>
                  <a:rPr lang="ko-KR" altLang="en-US" sz="1600" dirty="0" err="1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입력된다다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1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≤1,000,000</m:t>
                        </m:r>
                      </m:e>
                    </m:d>
                  </m:oMath>
                </a14:m>
                <a:endParaRPr lang="en-US" altLang="ko-KR" sz="1600" b="0" dirty="0">
                  <a:latin typeface="나눔스퀘어 네오 Bold" panose="00000800000000000000" pitchFamily="2" charset="-127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둘째 줄에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개의 원소가 정수 형태로 공백으로 구분되어 입력된다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>
                  <a:lnSpc>
                    <a:spcPct val="200000"/>
                  </a:lnSpc>
                  <a:buClr>
                    <a:srgbClr val="016F87"/>
                  </a:buClr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원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소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의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/>
                </a:endParaRP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EC900-2CBE-5CE5-5F9A-A02A16C9A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09" y="3648345"/>
                <a:ext cx="10257128" cy="1995803"/>
              </a:xfrm>
              <a:prstGeom prst="rect">
                <a:avLst/>
              </a:prstGeom>
              <a:blipFill>
                <a:blip r:embed="rId3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13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75E60-FB35-C5BF-E4F6-51FFDC713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3B4696-F737-9BFF-221D-E7A33E7AEF7E}"/>
              </a:ext>
            </a:extLst>
          </p:cNvPr>
          <p:cNvSpPr/>
          <p:nvPr/>
        </p:nvSpPr>
        <p:spPr>
          <a:xfrm>
            <a:off x="0" y="79663"/>
            <a:ext cx="2398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고정점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찾기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8521A9-8CE0-FAAD-78C3-A178E6A7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5E74B-A5CF-A26D-8E57-C30222EE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966"/>
            <a:ext cx="4753638" cy="4896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BAB2D3-ADD7-2A4F-60A3-E0B94563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86"/>
          <a:stretch/>
        </p:blipFill>
        <p:spPr>
          <a:xfrm>
            <a:off x="4987120" y="823366"/>
            <a:ext cx="2111546" cy="606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F8F949-782D-B29E-3A8B-235237677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38"/>
          <a:stretch/>
        </p:blipFill>
        <p:spPr>
          <a:xfrm>
            <a:off x="4987120" y="1577185"/>
            <a:ext cx="2111546" cy="306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0B21A2-3B21-EDCB-1BDD-831CC3624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826"/>
          <a:stretch/>
        </p:blipFill>
        <p:spPr>
          <a:xfrm>
            <a:off x="4982942" y="3558569"/>
            <a:ext cx="2111545" cy="306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255952-CEEA-F86F-5C17-DA8419C34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94"/>
          <a:stretch/>
        </p:blipFill>
        <p:spPr>
          <a:xfrm>
            <a:off x="4982943" y="2669831"/>
            <a:ext cx="2111545" cy="7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9D48A-BD27-3BA5-C25E-B9B735E2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1E8B74-E211-10BA-877B-B2426CB3A432}"/>
              </a:ext>
            </a:extLst>
          </p:cNvPr>
          <p:cNvSpPr/>
          <p:nvPr/>
        </p:nvSpPr>
        <p:spPr>
          <a:xfrm>
            <a:off x="0" y="79663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공유기 설치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49417-D2D7-F04C-5352-14EA4906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25EB10-73B3-538E-E587-45E3473824E7}"/>
                  </a:ext>
                </a:extLst>
              </p:cNvPr>
              <p:cNvSpPr txBox="1"/>
              <p:nvPr/>
            </p:nvSpPr>
            <p:spPr>
              <a:xfrm>
                <a:off x="150318" y="668940"/>
                <a:ext cx="11456049" cy="2017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도현이의 집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개가 수직선 위에 있다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각각의 집 좌표는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1,  </m:t>
                        </m:r>
                      </m:sub>
                    </m:sSub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,…,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이고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집 여러 개가 같은 좌표를 가지는 일은 없다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도현이는 언제 어디서나 와이파이를 즐기기 위해 집에 공유기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C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개를 설치하려고 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한 집에는 하나의 공유기만 설치할 수 있고 가장 인접한 두 공유기 사이의 거리를 가능한 크게 하여 설치 하려고 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 때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C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개의 공유기를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개의 집에 적당히 설치해서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가장 인접한 두 공유기 사이의 거리를 최대로 하는 프로그램을 작성한다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25EB10-73B3-538E-E587-45E347382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8" y="668940"/>
                <a:ext cx="11456049" cy="2017347"/>
              </a:xfrm>
              <a:prstGeom prst="rect">
                <a:avLst/>
              </a:prstGeom>
              <a:blipFill>
                <a:blip r:embed="rId2"/>
                <a:stretch>
                  <a:fillRect l="-213" b="-3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5DB410B7-9377-EE36-3FE5-01F72C6CCB3E}"/>
              </a:ext>
            </a:extLst>
          </p:cNvPr>
          <p:cNvSpPr/>
          <p:nvPr/>
        </p:nvSpPr>
        <p:spPr>
          <a:xfrm>
            <a:off x="150318" y="2909819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입력 조건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79F04A-7489-2C20-F590-B533589CCDB2}"/>
              </a:ext>
            </a:extLst>
          </p:cNvPr>
          <p:cNvSpPr/>
          <p:nvPr/>
        </p:nvSpPr>
        <p:spPr>
          <a:xfrm>
            <a:off x="150318" y="4649522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출력 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5CD47C-EE6A-B026-1356-2A0B2A534689}"/>
                  </a:ext>
                </a:extLst>
              </p:cNvPr>
              <p:cNvSpPr txBox="1"/>
              <p:nvPr/>
            </p:nvSpPr>
            <p:spPr>
              <a:xfrm>
                <a:off x="1169210" y="2686287"/>
                <a:ext cx="10872471" cy="10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첫째 줄에 집의 개수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(2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≤200,000)</m:t>
                    </m:r>
                  </m:oMath>
                </a14:m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과 공유기의 개수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C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(2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가 하나 이상의 빈칸을 사이에 두고 주어진다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둘째 줄부터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개의 줄에는 집의 좌표를 나타내는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 네오 Bold" panose="0000080000000000000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(1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≤1,000,000,000)</m:t>
                    </m:r>
                  </m:oMath>
                </a14:m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가 한 줄에 하나씩 주어진다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5CD47C-EE6A-B026-1356-2A0B2A534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210" y="2686287"/>
                <a:ext cx="10872471" cy="1009635"/>
              </a:xfrm>
              <a:prstGeom prst="rect">
                <a:avLst/>
              </a:prstGeom>
              <a:blipFill>
                <a:blip r:embed="rId3"/>
                <a:stretch>
                  <a:fillRect l="-224" b="-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CE4FEC-A8EE-B9B6-CC18-BD8CB5B5DD37}"/>
              </a:ext>
            </a:extLst>
          </p:cNvPr>
          <p:cNvSpPr txBox="1"/>
          <p:nvPr/>
        </p:nvSpPr>
        <p:spPr>
          <a:xfrm>
            <a:off x="1169211" y="4472808"/>
            <a:ext cx="996287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첫째 줄에 가장 인접한 두 공유기 사이의 최대 거리를 출력한다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630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A631F-83E9-D631-0B4E-FAF56A8C6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9F2792-A8CB-FCC5-AAB3-E2BC5DF0BBF0}"/>
              </a:ext>
            </a:extLst>
          </p:cNvPr>
          <p:cNvSpPr/>
          <p:nvPr/>
        </p:nvSpPr>
        <p:spPr>
          <a:xfrm>
            <a:off x="0" y="79663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공유기 설치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66528-652C-F866-2FF7-CD7D5D4E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8F1B40-6532-097C-3259-FBAB0B45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174"/>
            <a:ext cx="6335009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2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592CA-F6F0-EF4F-B164-3B6A8EFA8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BFFB216-5A8E-320E-0E9F-E74746C07E71}"/>
              </a:ext>
            </a:extLst>
          </p:cNvPr>
          <p:cNvSpPr/>
          <p:nvPr/>
        </p:nvSpPr>
        <p:spPr>
          <a:xfrm>
            <a:off x="0" y="79663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공유기 설치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1B939D-CBF2-2455-F506-72025C9E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3BE46C-7559-4F9C-9C01-2A0AF48A1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44" b="6505"/>
          <a:stretch/>
        </p:blipFill>
        <p:spPr>
          <a:xfrm>
            <a:off x="0" y="679900"/>
            <a:ext cx="6335009" cy="27491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C2E887-ABE0-9F3D-630E-3E357C7E1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189755"/>
              </p:ext>
            </p:extLst>
          </p:nvPr>
        </p:nvGraphicFramePr>
        <p:xfrm>
          <a:off x="6605364" y="807775"/>
          <a:ext cx="476019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828">
                  <a:extLst>
                    <a:ext uri="{9D8B030D-6E8A-4147-A177-3AD203B41FA5}">
                      <a16:colId xmlns:a16="http://schemas.microsoft.com/office/drawing/2014/main" val="986020396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1289425809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2512926227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109227650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2330187348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2828825639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267855097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2245153372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67878896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1675591248"/>
                    </a:ext>
                  </a:extLst>
                </a:gridCol>
                <a:gridCol w="420237">
                  <a:extLst>
                    <a:ext uri="{9D8B030D-6E8A-4147-A177-3AD203B41FA5}">
                      <a16:colId xmlns:a16="http://schemas.microsoft.com/office/drawing/2014/main" val="1732389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집 좌표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0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1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2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3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4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5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6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7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8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9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공유기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설치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187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CC7B4D-9B6F-3643-E035-0891B0776706}"/>
              </a:ext>
            </a:extLst>
          </p:cNvPr>
          <p:cNvSpPr txBox="1"/>
          <p:nvPr/>
        </p:nvSpPr>
        <p:spPr>
          <a:xfrm>
            <a:off x="8653048" y="1994878"/>
            <a:ext cx="209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Mid = 4 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1833E79-FBCA-E3ED-D030-6929CF613EC5}"/>
              </a:ext>
            </a:extLst>
          </p:cNvPr>
          <p:cNvSpPr/>
          <p:nvPr/>
        </p:nvSpPr>
        <p:spPr>
          <a:xfrm>
            <a:off x="8985463" y="1675381"/>
            <a:ext cx="251613" cy="263887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1495550-93CE-6992-C291-3046ED366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23718"/>
              </p:ext>
            </p:extLst>
          </p:nvPr>
        </p:nvGraphicFramePr>
        <p:xfrm>
          <a:off x="6605364" y="2367721"/>
          <a:ext cx="483383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58">
                  <a:extLst>
                    <a:ext uri="{9D8B030D-6E8A-4147-A177-3AD203B41FA5}">
                      <a16:colId xmlns:a16="http://schemas.microsoft.com/office/drawing/2014/main" val="986020396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289425809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512926227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09227650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330187348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828825639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67855097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245153372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67878896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675591248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732389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집 좌표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0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1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2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3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4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5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6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7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8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9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공유기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설치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설치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187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4030491-63F4-02DD-093D-30157F3C6C28}"/>
              </a:ext>
            </a:extLst>
          </p:cNvPr>
          <p:cNvSpPr txBox="1"/>
          <p:nvPr/>
        </p:nvSpPr>
        <p:spPr>
          <a:xfrm>
            <a:off x="8653048" y="3480365"/>
            <a:ext cx="209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Mid = 2 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92DAC30-9B58-F7D8-4B22-A9B64FC99C3B}"/>
              </a:ext>
            </a:extLst>
          </p:cNvPr>
          <p:cNvSpPr/>
          <p:nvPr/>
        </p:nvSpPr>
        <p:spPr>
          <a:xfrm>
            <a:off x="8985462" y="3214715"/>
            <a:ext cx="251613" cy="263887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28BE539-33D3-F27E-A913-1329EAC5A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713786"/>
              </p:ext>
            </p:extLst>
          </p:nvPr>
        </p:nvGraphicFramePr>
        <p:xfrm>
          <a:off x="6605364" y="3889452"/>
          <a:ext cx="483383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58">
                  <a:extLst>
                    <a:ext uri="{9D8B030D-6E8A-4147-A177-3AD203B41FA5}">
                      <a16:colId xmlns:a16="http://schemas.microsoft.com/office/drawing/2014/main" val="986020396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289425809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512926227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09227650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330187348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828825639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67855097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245153372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67878896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675591248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732389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집 좌표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0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1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2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3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4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5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6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7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8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9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공유기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설치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설치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설치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1875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5E7607-B9ED-A1CC-C6BE-CDA9FEBCB19B}"/>
              </a:ext>
            </a:extLst>
          </p:cNvPr>
          <p:cNvSpPr txBox="1"/>
          <p:nvPr/>
        </p:nvSpPr>
        <p:spPr>
          <a:xfrm>
            <a:off x="8653048" y="5028730"/>
            <a:ext cx="209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Mid = 3 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57DA510-417A-19BE-1D4D-EBB3D9A251F7}"/>
              </a:ext>
            </a:extLst>
          </p:cNvPr>
          <p:cNvSpPr/>
          <p:nvPr/>
        </p:nvSpPr>
        <p:spPr>
          <a:xfrm>
            <a:off x="8985462" y="4763080"/>
            <a:ext cx="251613" cy="263887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67F84AD-17E8-C60D-2484-D8D5F76B5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353509"/>
              </p:ext>
            </p:extLst>
          </p:nvPr>
        </p:nvGraphicFramePr>
        <p:xfrm>
          <a:off x="6605364" y="5437817"/>
          <a:ext cx="483383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58">
                  <a:extLst>
                    <a:ext uri="{9D8B030D-6E8A-4147-A177-3AD203B41FA5}">
                      <a16:colId xmlns:a16="http://schemas.microsoft.com/office/drawing/2014/main" val="986020396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289425809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512926227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09227650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330187348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828825639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67855097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2245153372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67878896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675591248"/>
                    </a:ext>
                  </a:extLst>
                </a:gridCol>
                <a:gridCol w="426738">
                  <a:extLst>
                    <a:ext uri="{9D8B030D-6E8A-4147-A177-3AD203B41FA5}">
                      <a16:colId xmlns:a16="http://schemas.microsoft.com/office/drawing/2014/main" val="1732389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집 좌표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0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1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2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3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4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5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6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7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8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9</a:t>
                      </a:r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공유기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설치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설치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설치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C8945-D4A0-1373-575A-E7F852AA0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4E23-636F-2ECA-8754-B330956120D0}"/>
              </a:ext>
            </a:extLst>
          </p:cNvPr>
          <p:cNvSpPr/>
          <p:nvPr/>
        </p:nvSpPr>
        <p:spPr>
          <a:xfrm>
            <a:off x="0" y="79663"/>
            <a:ext cx="2069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가사 검색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737106-096A-A7AD-82DC-A80DF14C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DC61F-F669-7B41-32C9-7125F5F15F7B}"/>
              </a:ext>
            </a:extLst>
          </p:cNvPr>
          <p:cNvSpPr txBox="1"/>
          <p:nvPr/>
        </p:nvSpPr>
        <p:spPr>
          <a:xfrm>
            <a:off x="150318" y="668940"/>
            <a:ext cx="11706197" cy="298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프로도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는 자인이 좋아하는 노래 가사에 사용된 단어들 중에 특정 키워드가 몇 개 포함되어 있는지 궁금해서 프로그램을 만들고 싶다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키워드는 와일드카드 문자 중 하나인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‘?’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 포함된 패턴 형태의 문자열을 뜻한다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와일드 카드 문자인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‘?’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는 글자 하나를 의미하며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어떤 문자에도 매치된다고 가정한다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예를 들어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“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fro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??”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“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frodo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”, “frost”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등에 매치되지만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“frame“, “frozen”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에는 매치 되지 않는다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가사에 사용된 모든 단어들이 담긴 배열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words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와 찾고자 하는 키워드가 담긴 배열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queries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 주어질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각 키워드별로 매치된 단어가 몇 개인지 순서대로 배열에 담아 반환하도록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solution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함수를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완성해야한다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18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79663"/>
            <a:ext cx="1645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국영수</a:t>
            </a:r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AFED2-FBB9-D53C-744A-A05143BFB952}"/>
              </a:ext>
            </a:extLst>
          </p:cNvPr>
          <p:cNvSpPr txBox="1"/>
          <p:nvPr/>
        </p:nvSpPr>
        <p:spPr>
          <a:xfrm>
            <a:off x="218814" y="763844"/>
            <a:ext cx="11973186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도현이네 반 학생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명의 이름과 국어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영어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수학 점수가 주어질 때 다음과 같은 조건으로 학생의 성적을 정렬하는 프로그램을 작성한다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B2638-3F8A-68D1-B29D-D7BD2AD791FA}"/>
              </a:ext>
            </a:extLst>
          </p:cNvPr>
          <p:cNvSpPr txBox="1"/>
          <p:nvPr/>
        </p:nvSpPr>
        <p:spPr>
          <a:xfrm>
            <a:off x="525043" y="1362752"/>
            <a:ext cx="11710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국어 점수가 감소하는 순서로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국어 점수가 같으면 영어 점수가 증가하는 순서로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국어 점수와 영어 점수가 같으면 수학 점수가 감소하는 순서로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모든 점수가 같으면 이름이 사전 순으로 증가하는 순서로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아스키코드에서 대문자는 소문자보다 작으므로 사전 순으로 앞에 온다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.)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2DC748-23DE-5AFF-9247-662EC7CBD5AC}"/>
              </a:ext>
            </a:extLst>
          </p:cNvPr>
          <p:cNvSpPr/>
          <p:nvPr/>
        </p:nvSpPr>
        <p:spPr>
          <a:xfrm>
            <a:off x="525043" y="2614105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입력 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8DB32A-89E1-4AB9-64DA-725456361841}"/>
                  </a:ext>
                </a:extLst>
              </p:cNvPr>
              <p:cNvSpPr txBox="1"/>
              <p:nvPr/>
            </p:nvSpPr>
            <p:spPr>
              <a:xfrm>
                <a:off x="1562885" y="2439970"/>
                <a:ext cx="8819980" cy="199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첫째 줄에 도현이네 반의 학생수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(1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≤100,000)</m:t>
                    </m:r>
                  </m:oMath>
                </a14:m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 주어진다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둘째 줄부터 한 줄에 하나씩 각 학생의 이름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국어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영어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수학 점수가 공백으로 구분해 주어진다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점수는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1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보다 크거나 같고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100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보다 작거나 같은 자연수다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이름은 알파벳 대소문자로 이루어진 문자열이고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, 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길이는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10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자리를 넘지 않는다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8DB32A-89E1-4AB9-64DA-72545636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885" y="2439970"/>
                <a:ext cx="8819980" cy="1995803"/>
              </a:xfrm>
              <a:prstGeom prst="rect">
                <a:avLst/>
              </a:prstGeom>
              <a:blipFill>
                <a:blip r:embed="rId2"/>
                <a:stretch>
                  <a:fillRect l="-276" b="-2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5D9B90-2BAE-9336-B2BA-71451B04B5B4}"/>
              </a:ext>
            </a:extLst>
          </p:cNvPr>
          <p:cNvSpPr/>
          <p:nvPr/>
        </p:nvSpPr>
        <p:spPr>
          <a:xfrm>
            <a:off x="525043" y="5263943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출력 조건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CD281-C114-00AB-7B22-BEE999B72EA9}"/>
              </a:ext>
            </a:extLst>
          </p:cNvPr>
          <p:cNvSpPr txBox="1"/>
          <p:nvPr/>
        </p:nvSpPr>
        <p:spPr>
          <a:xfrm>
            <a:off x="1562885" y="5110836"/>
            <a:ext cx="9126746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문제에 나와 있는 정렬 기준으로 정렬한 후 첫째 줄부터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개의 줄에 걸쳐 각 학생의 이름을 출력한다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290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A1A9-BA78-F31B-7B43-99D73428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A4C125-7848-5E21-8C01-85480000D6FE}"/>
              </a:ext>
            </a:extLst>
          </p:cNvPr>
          <p:cNvSpPr/>
          <p:nvPr/>
        </p:nvSpPr>
        <p:spPr>
          <a:xfrm>
            <a:off x="0" y="79663"/>
            <a:ext cx="2069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가사 검색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4D5FB3-616B-FFE9-0340-678413F8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EE00E3-6D45-D8E4-1932-A93580DA046B}"/>
              </a:ext>
            </a:extLst>
          </p:cNvPr>
          <p:cNvSpPr/>
          <p:nvPr/>
        </p:nvSpPr>
        <p:spPr>
          <a:xfrm>
            <a:off x="145804" y="827968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가사 단어 제한 사항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9F9DE-2BFC-DEA8-1D31-6E981DBA6143}"/>
              </a:ext>
            </a:extLst>
          </p:cNvPr>
          <p:cNvSpPr/>
          <p:nvPr/>
        </p:nvSpPr>
        <p:spPr>
          <a:xfrm>
            <a:off x="145804" y="3112294"/>
            <a:ext cx="1018893" cy="441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검색 키워드 제한사항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D7C16-A264-184A-44B9-F1D215257EA9}"/>
              </a:ext>
            </a:extLst>
          </p:cNvPr>
          <p:cNvSpPr txBox="1"/>
          <p:nvPr/>
        </p:nvSpPr>
        <p:spPr>
          <a:xfrm>
            <a:off x="1164697" y="2935580"/>
            <a:ext cx="10959601" cy="348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Queries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의 길이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(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검색 키워드 개수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)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는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2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이상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100,000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이하다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각 검색 키워드의 길이는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1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이상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10,000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이하로 빈 문자열인 경우는 없다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전체 검색 키워드 길이의 합은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2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이상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1,000,000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이하다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검색 키워드는 중복될 수도 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각 검색 키워드는 오직 알파벳 소문자와 와일드카드 문자인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‘?’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로만 구성되어 있으며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특수문자나 숫자는 포함하지 않는 것으로 가정한다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검색 키워드는 와일드카드 문자인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‘?’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 하나 이상 포함돼 있으며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, ‘?’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는 각 검색 키워드의 접두사 아니면 접미사 중 하나로만 주어진다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>
              <a:lnSpc>
                <a:spcPct val="200000"/>
              </a:lnSpc>
              <a:buClr>
                <a:srgbClr val="016F87"/>
              </a:buClr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      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예를 들어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“??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odo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”, “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fro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??”, “?????”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는 가능한 키워드다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>
              <a:lnSpc>
                <a:spcPct val="200000"/>
              </a:lnSpc>
              <a:buClr>
                <a:srgbClr val="016F87"/>
              </a:buClr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      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반면에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“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frodo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”(‘?’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 없음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), “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fr?do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”(‘?’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 중간에 있음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), “?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ro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??”(‘?’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 양쪽에 있음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)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는 불가능한 키워드다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9AD2D-74ED-4C4B-D4E9-FBC27457F5B8}"/>
              </a:ext>
            </a:extLst>
          </p:cNvPr>
          <p:cNvSpPr txBox="1"/>
          <p:nvPr/>
        </p:nvSpPr>
        <p:spPr>
          <a:xfrm>
            <a:off x="1164697" y="674861"/>
            <a:ext cx="10257128" cy="2188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Words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의 길이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(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가사 단어의 개수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)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는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2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이상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100,000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이하다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각 가사 단어의 길이는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1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이상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10,000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이하로 빈 문자열인 경우는 없다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전체 가사 단어 길이의 합은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2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이상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1,000,000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이하다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가사에 동일 단어가 여러 번 나올 경우 중복을 제거하고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words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에는 하나로만 제공된다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각 가사 단어는 오직 알파벳 소문자로만 구성되어 있으며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특수문자나 숫자는 포함하지 않는 것으로 가정한다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50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8F54B-238E-E6EC-48B3-A87161E8F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68590C-9D88-8AD4-ABA6-06CDEE13836E}"/>
              </a:ext>
            </a:extLst>
          </p:cNvPr>
          <p:cNvSpPr/>
          <p:nvPr/>
        </p:nvSpPr>
        <p:spPr>
          <a:xfrm>
            <a:off x="0" y="79663"/>
            <a:ext cx="2069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가사 검색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E7636-72AA-B12F-5595-68DB5618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B58BC3-52ED-9217-C19A-2164653A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5" y="1089890"/>
            <a:ext cx="947869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C8F10-F3DF-0936-52D1-3C39BED6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6448E0-1110-9EEC-B707-125C8799D4A0}"/>
              </a:ext>
            </a:extLst>
          </p:cNvPr>
          <p:cNvSpPr/>
          <p:nvPr/>
        </p:nvSpPr>
        <p:spPr>
          <a:xfrm>
            <a:off x="0" y="79663"/>
            <a:ext cx="2069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가사 검색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9D2369-3B2D-2485-1D7B-3F3FE32F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CF200-8332-4ABC-4DB7-5F8493CEC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017"/>
          <a:stretch/>
        </p:blipFill>
        <p:spPr>
          <a:xfrm>
            <a:off x="0" y="674098"/>
            <a:ext cx="8507012" cy="2263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06014-4960-7CEC-71A6-C0E53F07D03C}"/>
              </a:ext>
            </a:extLst>
          </p:cNvPr>
          <p:cNvSpPr txBox="1"/>
          <p:nvPr/>
        </p:nvSpPr>
        <p:spPr>
          <a:xfrm>
            <a:off x="147484" y="3429001"/>
            <a:ext cx="932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FF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[</a:t>
            </a:r>
            <a:r>
              <a:rPr lang="en-US" altLang="ko-KR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[], [], [], [], [], ['frame', </a:t>
            </a:r>
            <a:r>
              <a:rPr lang="en-US" altLang="ko-KR" b="1" i="0" dirty="0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'</a:t>
            </a:r>
            <a:r>
              <a:rPr lang="en-US" altLang="ko-KR" b="1" i="0" dirty="0" err="1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frodo</a:t>
            </a:r>
            <a:r>
              <a:rPr lang="en-US" altLang="ko-KR" b="1" i="0" dirty="0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'</a:t>
            </a:r>
            <a:r>
              <a:rPr lang="en-US" altLang="ko-KR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, 'front', 'frost', </a:t>
            </a:r>
            <a:r>
              <a:rPr lang="en-US" altLang="ko-KR" b="1" i="0" dirty="0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'</a:t>
            </a:r>
            <a:r>
              <a:rPr lang="en-US" altLang="ko-KR" b="1" i="0" dirty="0" err="1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kakao</a:t>
            </a:r>
            <a:r>
              <a:rPr lang="en-US" altLang="ko-KR" b="1" i="0" dirty="0">
                <a:solidFill>
                  <a:srgbClr val="00B0F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'</a:t>
            </a:r>
            <a:r>
              <a:rPr lang="en-US" altLang="ko-KR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], ['frozen'], []</a:t>
            </a:r>
            <a:r>
              <a:rPr lang="en-US" altLang="ko-KR" i="0" dirty="0">
                <a:solidFill>
                  <a:srgbClr val="FF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]</a:t>
            </a:r>
            <a:endParaRPr lang="ko-KR" altLang="en-US" dirty="0">
              <a:solidFill>
                <a:srgbClr val="FF0000"/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73708BF-3E4D-85A6-252C-5A109F228B0B}"/>
              </a:ext>
            </a:extLst>
          </p:cNvPr>
          <p:cNvCxnSpPr/>
          <p:nvPr/>
        </p:nvCxnSpPr>
        <p:spPr>
          <a:xfrm flipV="1">
            <a:off x="2784495" y="3946669"/>
            <a:ext cx="0" cy="5840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9A2E27-7220-3498-9E00-92604DF4C716}"/>
              </a:ext>
            </a:extLst>
          </p:cNvPr>
          <p:cNvCxnSpPr/>
          <p:nvPr/>
        </p:nvCxnSpPr>
        <p:spPr>
          <a:xfrm flipV="1">
            <a:off x="6096000" y="3863095"/>
            <a:ext cx="0" cy="5840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5D614F-1815-94D8-FDC3-48104EEC9364}"/>
              </a:ext>
            </a:extLst>
          </p:cNvPr>
          <p:cNvSpPr txBox="1"/>
          <p:nvPr/>
        </p:nvSpPr>
        <p:spPr>
          <a:xfrm>
            <a:off x="2197014" y="4608823"/>
            <a:ext cx="1423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left_index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AA82E-2899-0827-E66C-9B96D66CCD08}"/>
              </a:ext>
            </a:extLst>
          </p:cNvPr>
          <p:cNvSpPr txBox="1"/>
          <p:nvPr/>
        </p:nvSpPr>
        <p:spPr>
          <a:xfrm>
            <a:off x="5384118" y="4546159"/>
            <a:ext cx="1423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right_index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98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C8F10-F3DF-0936-52D1-3C39BED6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6448E0-1110-9EEC-B707-125C8799D4A0}"/>
              </a:ext>
            </a:extLst>
          </p:cNvPr>
          <p:cNvSpPr/>
          <p:nvPr/>
        </p:nvSpPr>
        <p:spPr>
          <a:xfrm>
            <a:off x="0" y="79663"/>
            <a:ext cx="2069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가사 검색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9D2369-3B2D-2485-1D7B-3F3FE32F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CF200-8332-4ABC-4DB7-5F8493CEC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68"/>
          <a:stretch/>
        </p:blipFill>
        <p:spPr>
          <a:xfrm>
            <a:off x="0" y="681197"/>
            <a:ext cx="8507012" cy="3306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A7EA7-ED7B-ACA1-F86C-ED1CF2CFE9F1}"/>
              </a:ext>
            </a:extLst>
          </p:cNvPr>
          <p:cNvSpPr txBox="1"/>
          <p:nvPr/>
        </p:nvSpPr>
        <p:spPr>
          <a:xfrm>
            <a:off x="460466" y="4066109"/>
            <a:ext cx="932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[[], [], [], [], [], ['frame', '</a:t>
            </a:r>
            <a:r>
              <a:rPr lang="en-US" altLang="ko-KR" i="0" dirty="0" err="1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frodo</a:t>
            </a:r>
            <a:r>
              <a:rPr lang="en-US" altLang="ko-KR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', 'front', 'frost', '</a:t>
            </a:r>
            <a:r>
              <a:rPr lang="en-US" altLang="ko-KR" i="0" dirty="0" err="1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kakao</a:t>
            </a:r>
            <a:r>
              <a:rPr lang="en-US" altLang="ko-KR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'], ['frozen'], []]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CF475-713F-5337-613D-149329241B51}"/>
              </a:ext>
            </a:extLst>
          </p:cNvPr>
          <p:cNvSpPr txBox="1"/>
          <p:nvPr/>
        </p:nvSpPr>
        <p:spPr>
          <a:xfrm>
            <a:off x="460466" y="4679800"/>
            <a:ext cx="932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[[], [], [], [], [], ['frame', '</a:t>
            </a:r>
            <a:r>
              <a:rPr lang="en-US" altLang="ko-KR" i="0" dirty="0" err="1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frodo</a:t>
            </a:r>
            <a:r>
              <a:rPr lang="en-US" altLang="ko-KR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', 'front', 'frost', '</a:t>
            </a:r>
            <a:r>
              <a:rPr lang="en-US" altLang="ko-KR" i="0" dirty="0" err="1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kakao</a:t>
            </a:r>
            <a:r>
              <a:rPr lang="en-US" altLang="ko-KR" i="0" dirty="0"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'], ['frozen'], []]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758E9-4B56-5275-FEBD-D80362D279ED}"/>
              </a:ext>
            </a:extLst>
          </p:cNvPr>
          <p:cNvSpPr txBox="1"/>
          <p:nvPr/>
        </p:nvSpPr>
        <p:spPr>
          <a:xfrm>
            <a:off x="2460901" y="5108825"/>
            <a:ext cx="135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froaa</a:t>
            </a:r>
            <a:r>
              <a:rPr lang="en-US" altLang="ko-KR" b="1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&lt;=</a:t>
            </a:r>
            <a:endParaRPr lang="ko-KR" altLang="en-US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46339-6883-D0E2-DD4E-199224B45777}"/>
              </a:ext>
            </a:extLst>
          </p:cNvPr>
          <p:cNvSpPr txBox="1"/>
          <p:nvPr/>
        </p:nvSpPr>
        <p:spPr>
          <a:xfrm>
            <a:off x="5013858" y="5108825"/>
            <a:ext cx="118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=&lt; </a:t>
            </a:r>
            <a:r>
              <a:rPr lang="en-US" altLang="ko-KR" dirty="0" err="1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frozz</a:t>
            </a:r>
            <a:endParaRPr lang="ko-KR" altLang="en-US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20933A-248B-57F2-BB4F-42F346EF9A02}"/>
              </a:ext>
            </a:extLst>
          </p:cNvPr>
          <p:cNvSpPr/>
          <p:nvPr/>
        </p:nvSpPr>
        <p:spPr>
          <a:xfrm>
            <a:off x="3062319" y="4596548"/>
            <a:ext cx="2467039" cy="5122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157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20AF5-1C3B-46FB-84A5-62A2470DA919}"/>
              </a:ext>
            </a:extLst>
          </p:cNvPr>
          <p:cNvSpPr txBox="1"/>
          <p:nvPr/>
        </p:nvSpPr>
        <p:spPr>
          <a:xfrm>
            <a:off x="2448713" y="1843950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+mj-ea"/>
                <a:ea typeface="+mj-ea"/>
              </a:rPr>
              <a:t>THANK YOU</a:t>
            </a:r>
            <a:endParaRPr lang="ko-KR" altLang="en-US" sz="10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3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7F47E-063D-BC35-5137-11F9D568B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D7C16CC-31BE-2040-C224-7062F2EA13C9}"/>
              </a:ext>
            </a:extLst>
          </p:cNvPr>
          <p:cNvSpPr/>
          <p:nvPr/>
        </p:nvSpPr>
        <p:spPr>
          <a:xfrm>
            <a:off x="0" y="79663"/>
            <a:ext cx="1645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국영수</a:t>
            </a:r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12B3B3-91EA-7C75-18C1-1ADF80C0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23EF8-E920-39FC-0C2D-EA8D3CD4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480"/>
            <a:ext cx="6288476" cy="38476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EBD1B-F324-7CCF-E5B1-371ADDE83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49"/>
          <a:stretch/>
        </p:blipFill>
        <p:spPr>
          <a:xfrm>
            <a:off x="7905379" y="1224223"/>
            <a:ext cx="1857704" cy="28404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623101-AD4E-2564-27F4-EC2500CD8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70"/>
          <a:stretch/>
        </p:blipFill>
        <p:spPr>
          <a:xfrm>
            <a:off x="9763083" y="1474840"/>
            <a:ext cx="1843285" cy="258981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92CC8D-6761-A080-B092-34E4748180D9}"/>
              </a:ext>
            </a:extLst>
          </p:cNvPr>
          <p:cNvCxnSpPr/>
          <p:nvPr/>
        </p:nvCxnSpPr>
        <p:spPr>
          <a:xfrm>
            <a:off x="6235618" y="3875876"/>
            <a:ext cx="44835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0835BC-A47E-7FAE-C71E-E3165D892DD0}"/>
              </a:ext>
            </a:extLst>
          </p:cNvPr>
          <p:cNvCxnSpPr/>
          <p:nvPr/>
        </p:nvCxnSpPr>
        <p:spPr>
          <a:xfrm flipV="1">
            <a:off x="6683969" y="3221048"/>
            <a:ext cx="0" cy="65482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610C309-EB25-C434-1E6D-7C5BE294DE3A}"/>
              </a:ext>
            </a:extLst>
          </p:cNvPr>
          <p:cNvCxnSpPr/>
          <p:nvPr/>
        </p:nvCxnSpPr>
        <p:spPr>
          <a:xfrm flipH="1">
            <a:off x="6096000" y="3226947"/>
            <a:ext cx="587969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7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D4B60-69DA-3771-AA32-A5C5C0A1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C7E2C8-52C9-A8A1-4839-22F0B87A071C}"/>
              </a:ext>
            </a:extLst>
          </p:cNvPr>
          <p:cNvSpPr/>
          <p:nvPr/>
        </p:nvSpPr>
        <p:spPr>
          <a:xfrm>
            <a:off x="0" y="79663"/>
            <a:ext cx="1718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안테나</a:t>
            </a:r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3781D6-24D6-2390-D902-75F11B7B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094A3-3972-653C-0665-9452D310726C}"/>
              </a:ext>
            </a:extLst>
          </p:cNvPr>
          <p:cNvSpPr txBox="1"/>
          <p:nvPr/>
        </p:nvSpPr>
        <p:spPr>
          <a:xfrm>
            <a:off x="277808" y="858233"/>
            <a:ext cx="11792272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일직선상의 마을에 여러 채의 집이 위치해 있을 때 이 중에서 특정 위치의 집에 한 개의 안테나를 설치하기로 했다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 때 안테나로부터 모든 집까지의 거리의 총합이 최소가 되도록 하는 코드를 작성한다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안테나는 집이 위치한 곳에만 설치할 수 있고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논리적으로 동일한 위치에 여러 개의 집이 존재하는 것이 가능하다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647F7A-E8F8-11E3-269A-FE57E4C306FB}"/>
              </a:ext>
            </a:extLst>
          </p:cNvPr>
          <p:cNvGrpSpPr/>
          <p:nvPr/>
        </p:nvGrpSpPr>
        <p:grpSpPr>
          <a:xfrm>
            <a:off x="2524884" y="3351521"/>
            <a:ext cx="3470880" cy="154957"/>
            <a:chOff x="849507" y="3355357"/>
            <a:chExt cx="3470880" cy="15495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D56E4E2-41C7-68BE-C3FA-AD5AC861C474}"/>
                </a:ext>
              </a:extLst>
            </p:cNvPr>
            <p:cNvCxnSpPr>
              <a:cxnSpLocks/>
            </p:cNvCxnSpPr>
            <p:nvPr/>
          </p:nvCxnSpPr>
          <p:spPr>
            <a:xfrm>
              <a:off x="849507" y="3429000"/>
              <a:ext cx="3470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87D5D65-C383-32FD-A1A1-79C43D14383A}"/>
                </a:ext>
              </a:extLst>
            </p:cNvPr>
            <p:cNvSpPr/>
            <p:nvPr/>
          </p:nvSpPr>
          <p:spPr>
            <a:xfrm>
              <a:off x="1080097" y="3363028"/>
              <a:ext cx="122738" cy="14728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EEBE681-F54F-0828-14C1-733BF3E9E07B}"/>
                </a:ext>
              </a:extLst>
            </p:cNvPr>
            <p:cNvSpPr/>
            <p:nvPr/>
          </p:nvSpPr>
          <p:spPr>
            <a:xfrm>
              <a:off x="1433425" y="3363028"/>
              <a:ext cx="122738" cy="14728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3A9D175-07ED-6C05-E421-976AE949399C}"/>
                </a:ext>
              </a:extLst>
            </p:cNvPr>
            <p:cNvSpPr/>
            <p:nvPr/>
          </p:nvSpPr>
          <p:spPr>
            <a:xfrm>
              <a:off x="1786753" y="3355357"/>
              <a:ext cx="122738" cy="14728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C6CBC5C-5D9D-5F8B-7136-8C6B87163329}"/>
                </a:ext>
              </a:extLst>
            </p:cNvPr>
            <p:cNvSpPr/>
            <p:nvPr/>
          </p:nvSpPr>
          <p:spPr>
            <a:xfrm>
              <a:off x="2140081" y="3355357"/>
              <a:ext cx="122738" cy="14728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BE19847-6BF8-2705-4AC6-DCE8FE0A48EE}"/>
                </a:ext>
              </a:extLst>
            </p:cNvPr>
            <p:cNvSpPr/>
            <p:nvPr/>
          </p:nvSpPr>
          <p:spPr>
            <a:xfrm>
              <a:off x="2493409" y="3355357"/>
              <a:ext cx="122738" cy="14728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F19674F-B91E-3B9E-2C89-BDC44ED5E734}"/>
                </a:ext>
              </a:extLst>
            </p:cNvPr>
            <p:cNvSpPr/>
            <p:nvPr/>
          </p:nvSpPr>
          <p:spPr>
            <a:xfrm>
              <a:off x="2846737" y="3355357"/>
              <a:ext cx="122738" cy="14728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1624E2A-9A12-4997-6B69-0C058AB14549}"/>
                </a:ext>
              </a:extLst>
            </p:cNvPr>
            <p:cNvSpPr/>
            <p:nvPr/>
          </p:nvSpPr>
          <p:spPr>
            <a:xfrm>
              <a:off x="3200065" y="3355357"/>
              <a:ext cx="122738" cy="14728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4EB44DB-5C4D-9A98-5871-1FA7536EDB50}"/>
                </a:ext>
              </a:extLst>
            </p:cNvPr>
            <p:cNvSpPr/>
            <p:nvPr/>
          </p:nvSpPr>
          <p:spPr>
            <a:xfrm>
              <a:off x="3553393" y="3355357"/>
              <a:ext cx="122738" cy="14728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22BD221-E323-533D-924B-7E695FEE8A49}"/>
                </a:ext>
              </a:extLst>
            </p:cNvPr>
            <p:cNvSpPr/>
            <p:nvPr/>
          </p:nvSpPr>
          <p:spPr>
            <a:xfrm>
              <a:off x="3906721" y="3355357"/>
              <a:ext cx="122738" cy="14728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57C5E0B-298D-4C0B-2361-3D4C259C7BD2}"/>
              </a:ext>
            </a:extLst>
          </p:cNvPr>
          <p:cNvGrpSpPr/>
          <p:nvPr/>
        </p:nvGrpSpPr>
        <p:grpSpPr>
          <a:xfrm>
            <a:off x="2617393" y="2897779"/>
            <a:ext cx="398899" cy="371660"/>
            <a:chOff x="2617393" y="2897779"/>
            <a:chExt cx="398899" cy="37166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17CB817-7273-B2F5-CD73-74E4C67145F2}"/>
                </a:ext>
              </a:extLst>
            </p:cNvPr>
            <p:cNvSpPr/>
            <p:nvPr/>
          </p:nvSpPr>
          <p:spPr>
            <a:xfrm>
              <a:off x="2681831" y="3056183"/>
              <a:ext cx="276161" cy="21325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C1B94A4F-7293-240B-07B6-87C00FDB115E}"/>
                </a:ext>
              </a:extLst>
            </p:cNvPr>
            <p:cNvSpPr/>
            <p:nvPr/>
          </p:nvSpPr>
          <p:spPr>
            <a:xfrm>
              <a:off x="2617393" y="2897779"/>
              <a:ext cx="398899" cy="190236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043F6E-9F03-9B18-11A0-3031F5A431B6}"/>
                </a:ext>
              </a:extLst>
            </p:cNvPr>
            <p:cNvSpPr/>
            <p:nvPr/>
          </p:nvSpPr>
          <p:spPr>
            <a:xfrm>
              <a:off x="2755474" y="3122153"/>
              <a:ext cx="122738" cy="1472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7FA91B-77BE-DCBB-1B75-5E5C520A357C}"/>
              </a:ext>
            </a:extLst>
          </p:cNvPr>
          <p:cNvSpPr txBox="1"/>
          <p:nvPr/>
        </p:nvSpPr>
        <p:spPr>
          <a:xfrm>
            <a:off x="2524884" y="3608505"/>
            <a:ext cx="347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1     2    3     4    5    6     7    8    9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5BE46D3-2B9F-90A3-BEB8-145C283DBD71}"/>
              </a:ext>
            </a:extLst>
          </p:cNvPr>
          <p:cNvGrpSpPr/>
          <p:nvPr/>
        </p:nvGrpSpPr>
        <p:grpSpPr>
          <a:xfrm>
            <a:off x="4030705" y="2884930"/>
            <a:ext cx="398899" cy="371660"/>
            <a:chOff x="2617393" y="2897779"/>
            <a:chExt cx="398899" cy="3716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AD5454-349A-BEDB-8306-506CB37C84DD}"/>
                </a:ext>
              </a:extLst>
            </p:cNvPr>
            <p:cNvSpPr/>
            <p:nvPr/>
          </p:nvSpPr>
          <p:spPr>
            <a:xfrm>
              <a:off x="2681831" y="3056183"/>
              <a:ext cx="276161" cy="21325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DEB49148-3BCF-B8E2-9B22-432D8788BC6D}"/>
                </a:ext>
              </a:extLst>
            </p:cNvPr>
            <p:cNvSpPr/>
            <p:nvPr/>
          </p:nvSpPr>
          <p:spPr>
            <a:xfrm>
              <a:off x="2617393" y="2897779"/>
              <a:ext cx="398899" cy="190236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6D821C6-A3F8-547C-D641-88F835C6E8FF}"/>
                </a:ext>
              </a:extLst>
            </p:cNvPr>
            <p:cNvSpPr/>
            <p:nvPr/>
          </p:nvSpPr>
          <p:spPr>
            <a:xfrm>
              <a:off x="2755474" y="3122153"/>
              <a:ext cx="122738" cy="1472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B63CF22-C573-D320-61AD-26234B766924}"/>
              </a:ext>
            </a:extLst>
          </p:cNvPr>
          <p:cNvGrpSpPr/>
          <p:nvPr/>
        </p:nvGrpSpPr>
        <p:grpSpPr>
          <a:xfrm>
            <a:off x="4737361" y="2869208"/>
            <a:ext cx="398899" cy="371660"/>
            <a:chOff x="2617393" y="2897779"/>
            <a:chExt cx="398899" cy="37166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3AA3F05-A809-44A8-A11D-3918DAB98B44}"/>
                </a:ext>
              </a:extLst>
            </p:cNvPr>
            <p:cNvSpPr/>
            <p:nvPr/>
          </p:nvSpPr>
          <p:spPr>
            <a:xfrm>
              <a:off x="2681831" y="3056183"/>
              <a:ext cx="276161" cy="21325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000381F0-C3EF-990D-86AD-F2E94C3D0B50}"/>
                </a:ext>
              </a:extLst>
            </p:cNvPr>
            <p:cNvSpPr/>
            <p:nvPr/>
          </p:nvSpPr>
          <p:spPr>
            <a:xfrm>
              <a:off x="2617393" y="2897779"/>
              <a:ext cx="398899" cy="190236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2A6FA2-CDCA-D46D-65F8-55D3467E0E7C}"/>
                </a:ext>
              </a:extLst>
            </p:cNvPr>
            <p:cNvSpPr/>
            <p:nvPr/>
          </p:nvSpPr>
          <p:spPr>
            <a:xfrm>
              <a:off x="2755474" y="3122153"/>
              <a:ext cx="122738" cy="1472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1EC17A-49D0-D139-15AB-ADE23F2F1BF1}"/>
              </a:ext>
            </a:extLst>
          </p:cNvPr>
          <p:cNvGrpSpPr/>
          <p:nvPr/>
        </p:nvGrpSpPr>
        <p:grpSpPr>
          <a:xfrm>
            <a:off x="5444017" y="2870353"/>
            <a:ext cx="398899" cy="371660"/>
            <a:chOff x="2617393" y="2897779"/>
            <a:chExt cx="398899" cy="37166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BC05D6-7B37-524B-21C2-662C37C33F1A}"/>
                </a:ext>
              </a:extLst>
            </p:cNvPr>
            <p:cNvSpPr/>
            <p:nvPr/>
          </p:nvSpPr>
          <p:spPr>
            <a:xfrm>
              <a:off x="2681831" y="3056183"/>
              <a:ext cx="276161" cy="21325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2FEB13B8-C959-1350-A2D8-A6898A7B8130}"/>
                </a:ext>
              </a:extLst>
            </p:cNvPr>
            <p:cNvSpPr/>
            <p:nvPr/>
          </p:nvSpPr>
          <p:spPr>
            <a:xfrm>
              <a:off x="2617393" y="2897779"/>
              <a:ext cx="398899" cy="190236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2B27D94-40DA-C7C6-E9EC-C8994D13BF50}"/>
                </a:ext>
              </a:extLst>
            </p:cNvPr>
            <p:cNvSpPr/>
            <p:nvPr/>
          </p:nvSpPr>
          <p:spPr>
            <a:xfrm>
              <a:off x="2755474" y="3122153"/>
              <a:ext cx="122738" cy="1472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588A6F4-9451-97F8-CFC5-F0F20B20C6AB}"/>
              </a:ext>
            </a:extLst>
          </p:cNvPr>
          <p:cNvSpPr txBox="1"/>
          <p:nvPr/>
        </p:nvSpPr>
        <p:spPr>
          <a:xfrm>
            <a:off x="6190556" y="2948480"/>
            <a:ext cx="5210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집의 위치가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1, 5, 7 ,9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안테나를 설치하면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l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(4+0+2+4)=10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최솟값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C836AE4-09AC-BDA6-5DA3-508BEDFD8335}"/>
                  </a:ext>
                </a:extLst>
              </p:cNvPr>
              <p:cNvSpPr txBox="1"/>
              <p:nvPr/>
            </p:nvSpPr>
            <p:spPr>
              <a:xfrm>
                <a:off x="1172108" y="3793004"/>
                <a:ext cx="8819980" cy="1010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첫째 줄에 집의 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 자연수로 주어진다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(1 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≤200,000)</m:t>
                    </m:r>
                  </m:oMath>
                </a14:m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/>
                </a:endParaRPr>
              </a:p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둘째 줄에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채의 집에 위치가 공백으로 구분되어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1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이상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100,000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이하의 자연수로 주어진다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C836AE4-09AC-BDA6-5DA3-508BEDFD8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108" y="3793004"/>
                <a:ext cx="8819980" cy="1010918"/>
              </a:xfrm>
              <a:prstGeom prst="rect">
                <a:avLst/>
              </a:prstGeom>
              <a:blipFill>
                <a:blip r:embed="rId2"/>
                <a:stretch>
                  <a:fillRect l="-276" b="-6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직사각형 41">
            <a:extLst>
              <a:ext uri="{FF2B5EF4-FFF2-40B4-BE49-F238E27FC236}">
                <a16:creationId xmlns:a16="http://schemas.microsoft.com/office/drawing/2014/main" id="{F8C4212D-0BF8-FA0D-A253-0047191BA213}"/>
              </a:ext>
            </a:extLst>
          </p:cNvPr>
          <p:cNvSpPr/>
          <p:nvPr/>
        </p:nvSpPr>
        <p:spPr>
          <a:xfrm>
            <a:off x="140361" y="5171761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출력 조건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D3C2D-C249-56BD-BDDD-93E044548CBD}"/>
              </a:ext>
            </a:extLst>
          </p:cNvPr>
          <p:cNvSpPr txBox="1"/>
          <p:nvPr/>
        </p:nvSpPr>
        <p:spPr>
          <a:xfrm>
            <a:off x="1172108" y="5031670"/>
            <a:ext cx="8819980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첫째 줄에 안테나를 설치할 위치의 값을 출력한다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안테나를 설치할 수 있는 위치 값으로 여러 개의 값이 도출될 경우 가장 작은 값을 출력한다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01C7C2-3625-B400-939F-604EDAB97473}"/>
              </a:ext>
            </a:extLst>
          </p:cNvPr>
          <p:cNvSpPr/>
          <p:nvPr/>
        </p:nvSpPr>
        <p:spPr>
          <a:xfrm>
            <a:off x="186572" y="4002706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입력 조건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나눔스퀘어 네오 Bold" panose="0000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318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3A5C2-BEEE-1E33-3F06-42EA5236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C8FF2D-5D4D-93D2-753A-EB35CB941183}"/>
              </a:ext>
            </a:extLst>
          </p:cNvPr>
          <p:cNvSpPr/>
          <p:nvPr/>
        </p:nvSpPr>
        <p:spPr>
          <a:xfrm>
            <a:off x="0" y="79663"/>
            <a:ext cx="1630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안테나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6B6D77-BE74-D2CF-6C4A-3F1CA3D6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E1945C-9624-3C50-6DC6-30FCA435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988"/>
            <a:ext cx="4624006" cy="167098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933A711-3776-4607-14E2-C5369FF48798}"/>
              </a:ext>
            </a:extLst>
          </p:cNvPr>
          <p:cNvGrpSpPr/>
          <p:nvPr/>
        </p:nvGrpSpPr>
        <p:grpSpPr>
          <a:xfrm>
            <a:off x="5234751" y="2492222"/>
            <a:ext cx="5372575" cy="609600"/>
            <a:chOff x="1847266" y="3791467"/>
            <a:chExt cx="5372575" cy="6096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DFA8017-0D52-003F-A576-FF04358C5734}"/>
                </a:ext>
              </a:extLst>
            </p:cNvPr>
            <p:cNvSpPr/>
            <p:nvPr/>
          </p:nvSpPr>
          <p:spPr>
            <a:xfrm>
              <a:off x="1847266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C0AC6F7-F4E2-45E3-0DC9-DD534ACA7F1B}"/>
                </a:ext>
              </a:extLst>
            </p:cNvPr>
            <p:cNvSpPr/>
            <p:nvPr/>
          </p:nvSpPr>
          <p:spPr>
            <a:xfrm>
              <a:off x="2799861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5E565D8-A8DC-D085-33A9-B2ADBA887AD7}"/>
                </a:ext>
              </a:extLst>
            </p:cNvPr>
            <p:cNvSpPr/>
            <p:nvPr/>
          </p:nvSpPr>
          <p:spPr>
            <a:xfrm>
              <a:off x="3752456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F98644-7F51-4EF1-AB66-1440DCB8671F}"/>
                </a:ext>
              </a:extLst>
            </p:cNvPr>
            <p:cNvSpPr/>
            <p:nvPr/>
          </p:nvSpPr>
          <p:spPr>
            <a:xfrm>
              <a:off x="4705051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E52831-900F-B6A7-A6CB-83F4661CB668}"/>
                </a:ext>
              </a:extLst>
            </p:cNvPr>
            <p:cNvSpPr/>
            <p:nvPr/>
          </p:nvSpPr>
          <p:spPr>
            <a:xfrm>
              <a:off x="5657646" y="3791467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8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0FF439A-39B1-8794-7E8D-8FDA2061BAC8}"/>
                </a:ext>
              </a:extLst>
            </p:cNvPr>
            <p:cNvSpPr/>
            <p:nvPr/>
          </p:nvSpPr>
          <p:spPr>
            <a:xfrm>
              <a:off x="6610241" y="3791467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9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</p:grpSp>
      <p:sp>
        <p:nvSpPr>
          <p:cNvPr id="25" name="원호 24">
            <a:extLst>
              <a:ext uri="{FF2B5EF4-FFF2-40B4-BE49-F238E27FC236}">
                <a16:creationId xmlns:a16="http://schemas.microsoft.com/office/drawing/2014/main" id="{3A5E33A8-7B31-A834-75B6-B3EF5075E4B7}"/>
              </a:ext>
            </a:extLst>
          </p:cNvPr>
          <p:cNvSpPr/>
          <p:nvPr/>
        </p:nvSpPr>
        <p:spPr>
          <a:xfrm>
            <a:off x="5468464" y="2099716"/>
            <a:ext cx="1982627" cy="772309"/>
          </a:xfrm>
          <a:prstGeom prst="arc">
            <a:avLst>
              <a:gd name="adj1" fmla="val 10775484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BCEE28C2-DC1B-2AFD-AB5D-44E73B50BCDA}"/>
              </a:ext>
            </a:extLst>
          </p:cNvPr>
          <p:cNvSpPr/>
          <p:nvPr/>
        </p:nvSpPr>
        <p:spPr>
          <a:xfrm flipV="1">
            <a:off x="7419490" y="2715668"/>
            <a:ext cx="994062" cy="772309"/>
          </a:xfrm>
          <a:prstGeom prst="arc">
            <a:avLst>
              <a:gd name="adj1" fmla="val 10699164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D8C895A4-D811-92DA-A639-9199FD4D5D14}"/>
              </a:ext>
            </a:extLst>
          </p:cNvPr>
          <p:cNvSpPr/>
          <p:nvPr/>
        </p:nvSpPr>
        <p:spPr>
          <a:xfrm>
            <a:off x="6466895" y="2106067"/>
            <a:ext cx="994062" cy="772309"/>
          </a:xfrm>
          <a:prstGeom prst="arc">
            <a:avLst>
              <a:gd name="adj1" fmla="val 10699164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9E729FEE-AD3A-F670-6264-B7B2C1F37B50}"/>
              </a:ext>
            </a:extLst>
          </p:cNvPr>
          <p:cNvSpPr/>
          <p:nvPr/>
        </p:nvSpPr>
        <p:spPr>
          <a:xfrm flipV="1">
            <a:off x="7419489" y="2721020"/>
            <a:ext cx="1939777" cy="766957"/>
          </a:xfrm>
          <a:prstGeom prst="arc">
            <a:avLst>
              <a:gd name="adj1" fmla="val 10885936"/>
              <a:gd name="adj2" fmla="val 2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50C7ED33-36A3-AD05-2532-5BB1C50ECB40}"/>
              </a:ext>
            </a:extLst>
          </p:cNvPr>
          <p:cNvSpPr/>
          <p:nvPr/>
        </p:nvSpPr>
        <p:spPr>
          <a:xfrm flipV="1">
            <a:off x="7426917" y="2715667"/>
            <a:ext cx="2877434" cy="777661"/>
          </a:xfrm>
          <a:prstGeom prst="arc">
            <a:avLst>
              <a:gd name="adj1" fmla="val 10699164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408EB1-6710-C474-C3AF-A57A74321CF1}"/>
              </a:ext>
            </a:extLst>
          </p:cNvPr>
          <p:cNvSpPr txBox="1"/>
          <p:nvPr/>
        </p:nvSpPr>
        <p:spPr>
          <a:xfrm>
            <a:off x="6726626" y="3595540"/>
            <a:ext cx="273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2+1+2+5+6 = 16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0D21A1-C030-9FFE-14F9-170FEBDFD4FF}"/>
              </a:ext>
            </a:extLst>
          </p:cNvPr>
          <p:cNvGrpSpPr/>
          <p:nvPr/>
        </p:nvGrpSpPr>
        <p:grpSpPr>
          <a:xfrm>
            <a:off x="5234751" y="4527027"/>
            <a:ext cx="5372575" cy="609600"/>
            <a:chOff x="1847266" y="3791467"/>
            <a:chExt cx="5372575" cy="6096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FDDD58B-A227-D6B5-E7FB-AB5C28A14CDD}"/>
                </a:ext>
              </a:extLst>
            </p:cNvPr>
            <p:cNvSpPr/>
            <p:nvPr/>
          </p:nvSpPr>
          <p:spPr>
            <a:xfrm>
              <a:off x="1847266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B054323-DEA6-CFFF-0928-61E3A4168E70}"/>
                </a:ext>
              </a:extLst>
            </p:cNvPr>
            <p:cNvSpPr/>
            <p:nvPr/>
          </p:nvSpPr>
          <p:spPr>
            <a:xfrm>
              <a:off x="2799861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ABD780B-A17A-F83B-7765-FD082C271D83}"/>
                </a:ext>
              </a:extLst>
            </p:cNvPr>
            <p:cNvSpPr/>
            <p:nvPr/>
          </p:nvSpPr>
          <p:spPr>
            <a:xfrm>
              <a:off x="3752456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4E76C93-12D9-1EA4-56B8-05C086962DD8}"/>
                </a:ext>
              </a:extLst>
            </p:cNvPr>
            <p:cNvSpPr/>
            <p:nvPr/>
          </p:nvSpPr>
          <p:spPr>
            <a:xfrm>
              <a:off x="4705051" y="3791467"/>
              <a:ext cx="609600" cy="609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E3ABFD3-BA4F-651A-2DF0-C406C40CD5BA}"/>
                </a:ext>
              </a:extLst>
            </p:cNvPr>
            <p:cNvSpPr/>
            <p:nvPr/>
          </p:nvSpPr>
          <p:spPr>
            <a:xfrm>
              <a:off x="5657646" y="3791467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8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9BE6063-B58A-9E65-3177-3CC2F031040E}"/>
                </a:ext>
              </a:extLst>
            </p:cNvPr>
            <p:cNvSpPr/>
            <p:nvPr/>
          </p:nvSpPr>
          <p:spPr>
            <a:xfrm>
              <a:off x="6610241" y="3791467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 네오 Bold" panose="020B0600000101010101"/>
                </a:rPr>
                <a:t>9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endParaRPr>
            </a:p>
          </p:txBody>
        </p:sp>
      </p:grpSp>
      <p:sp>
        <p:nvSpPr>
          <p:cNvPr id="40" name="원호 39">
            <a:extLst>
              <a:ext uri="{FF2B5EF4-FFF2-40B4-BE49-F238E27FC236}">
                <a16:creationId xmlns:a16="http://schemas.microsoft.com/office/drawing/2014/main" id="{7DAF7143-FC41-67A7-AD15-8703667060A2}"/>
              </a:ext>
            </a:extLst>
          </p:cNvPr>
          <p:cNvSpPr/>
          <p:nvPr/>
        </p:nvSpPr>
        <p:spPr>
          <a:xfrm>
            <a:off x="5468464" y="4140872"/>
            <a:ext cx="1005311" cy="765958"/>
          </a:xfrm>
          <a:prstGeom prst="arc">
            <a:avLst>
              <a:gd name="adj1" fmla="val 10775484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C51CA0EA-8A16-360B-EE63-0AC273DEE3C8}"/>
              </a:ext>
            </a:extLst>
          </p:cNvPr>
          <p:cNvSpPr/>
          <p:nvPr/>
        </p:nvSpPr>
        <p:spPr>
          <a:xfrm flipV="1">
            <a:off x="6492146" y="4750473"/>
            <a:ext cx="994062" cy="772309"/>
          </a:xfrm>
          <a:prstGeom prst="arc">
            <a:avLst>
              <a:gd name="adj1" fmla="val 10699164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C18BC24F-6525-8693-73C4-ABD3EC01B6D0}"/>
              </a:ext>
            </a:extLst>
          </p:cNvPr>
          <p:cNvSpPr/>
          <p:nvPr/>
        </p:nvSpPr>
        <p:spPr>
          <a:xfrm flipV="1">
            <a:off x="6516319" y="4745121"/>
            <a:ext cx="1939777" cy="766957"/>
          </a:xfrm>
          <a:prstGeom prst="arc">
            <a:avLst>
              <a:gd name="adj1" fmla="val 10885936"/>
              <a:gd name="adj2" fmla="val 2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원호 43">
            <a:extLst>
              <a:ext uri="{FF2B5EF4-FFF2-40B4-BE49-F238E27FC236}">
                <a16:creationId xmlns:a16="http://schemas.microsoft.com/office/drawing/2014/main" id="{1C2E52E1-CC04-30C9-DB86-98BFDCC86CBF}"/>
              </a:ext>
            </a:extLst>
          </p:cNvPr>
          <p:cNvSpPr/>
          <p:nvPr/>
        </p:nvSpPr>
        <p:spPr>
          <a:xfrm flipV="1">
            <a:off x="6481832" y="4756748"/>
            <a:ext cx="2877434" cy="777661"/>
          </a:xfrm>
          <a:prstGeom prst="arc">
            <a:avLst>
              <a:gd name="adj1" fmla="val 10699164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63B3EB-A422-9712-A5FE-A98F47A2827A}"/>
              </a:ext>
            </a:extLst>
          </p:cNvPr>
          <p:cNvSpPr txBox="1"/>
          <p:nvPr/>
        </p:nvSpPr>
        <p:spPr>
          <a:xfrm>
            <a:off x="6726626" y="5906506"/>
            <a:ext cx="273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1+1+3+6+7 = 18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FCD73B81-9180-B131-EDC2-6F78938D423E}"/>
              </a:ext>
            </a:extLst>
          </p:cNvPr>
          <p:cNvSpPr/>
          <p:nvPr/>
        </p:nvSpPr>
        <p:spPr>
          <a:xfrm flipV="1">
            <a:off x="6492147" y="4909148"/>
            <a:ext cx="3812204" cy="599576"/>
          </a:xfrm>
          <a:prstGeom prst="arc">
            <a:avLst>
              <a:gd name="adj1" fmla="val 10678305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2470-53EB-EAAD-668A-73988C63D6B1}"/>
              </a:ext>
            </a:extLst>
          </p:cNvPr>
          <p:cNvSpPr txBox="1"/>
          <p:nvPr/>
        </p:nvSpPr>
        <p:spPr>
          <a:xfrm>
            <a:off x="5812250" y="1060666"/>
            <a:ext cx="5170172" cy="33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 err="1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중간값에</a:t>
            </a:r>
            <a:r>
              <a:rPr lang="ko-KR" altLang="en-US" sz="16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해당하는 위치의 집에 안테나를 설치할 때 최소</a:t>
            </a:r>
          </a:p>
        </p:txBody>
      </p:sp>
    </p:spTree>
    <p:extLst>
      <p:ext uri="{BB962C8B-B14F-4D97-AF65-F5344CB8AC3E}">
        <p14:creationId xmlns:p14="http://schemas.microsoft.com/office/powerpoint/2010/main" val="102719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21E7C-CB30-858C-D7B6-41E135AF5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6449E0-850B-03DB-FB02-71DFCFACDA18}"/>
              </a:ext>
            </a:extLst>
          </p:cNvPr>
          <p:cNvSpPr/>
          <p:nvPr/>
        </p:nvSpPr>
        <p:spPr>
          <a:xfrm>
            <a:off x="0" y="79663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실패율</a:t>
            </a:r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6B8A03-DA94-997A-A269-E2F64B73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E230C-9447-EAD5-FB5B-6839B62D4314}"/>
              </a:ext>
            </a:extLst>
          </p:cNvPr>
          <p:cNvSpPr txBox="1"/>
          <p:nvPr/>
        </p:nvSpPr>
        <p:spPr>
          <a:xfrm>
            <a:off x="150318" y="668940"/>
            <a:ext cx="11456049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게임 개발자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오렐리는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 게임의 난이도를 조절하기 위해 게임 스테이지의 실패율을 구하려고 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실패율을 다음과 같이 정의한다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스테이지에 도달했으나 아직 클리어하지 못한 플레이어의 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 /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스테이지에 도달한 플레이어의 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/>
            </a:endParaRP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전체 스테이지의 개수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N,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게임을 이용하는 사용자가 현재 멈춰 있는 스테이지의 번호가 담긴 배열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stages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가 매개변수로 주어질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실패율이 높은 스테이지부터 내림차순으로 스테이지의 번호가 담겨 있는 배열을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retrun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하도록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solution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함수를 완성한다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17BFF4-EAAB-62C7-4430-FB4B9534602A}"/>
              </a:ext>
            </a:extLst>
          </p:cNvPr>
          <p:cNvSpPr/>
          <p:nvPr/>
        </p:nvSpPr>
        <p:spPr>
          <a:xfrm>
            <a:off x="263141" y="2899309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제한 사항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F939BA-C249-5A60-61DE-C45024FFDD30}"/>
              </a:ext>
            </a:extLst>
          </p:cNvPr>
          <p:cNvSpPr txBox="1"/>
          <p:nvPr/>
        </p:nvSpPr>
        <p:spPr>
          <a:xfrm>
            <a:off x="1239615" y="2730800"/>
            <a:ext cx="8819980" cy="347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스테이지의 개수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 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500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이하의 자연수이다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Stages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의 길이는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 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200,000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이하이다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Stages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에는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N +1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이하의 자연수가 담겨있다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    -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각 자연수는 사용자가 현재 도전 중인 스테이지의 번호를 나타낸다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    -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N+1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은 마지막 스테이지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(N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번째 스테이지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까지 클리어한 사용자를 나타낸다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/>
            </a:endParaRP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만약 실패율이 같은 스테이지가 있다면 작은 번호의 스테이지가 먼저 오도록 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스테이지에 도달한 유저가 없는 경우 해당 스테이지의 실패율은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으로 정의한다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95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1DB59-373C-4319-364A-BDFE6220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3ECD5F-2A88-AA8B-1AD7-E5348CADA50D}"/>
              </a:ext>
            </a:extLst>
          </p:cNvPr>
          <p:cNvSpPr/>
          <p:nvPr/>
        </p:nvSpPr>
        <p:spPr>
          <a:xfrm>
            <a:off x="0" y="79663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실패율</a:t>
            </a:r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26039C-01A7-57A9-650E-FB564125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494547-532F-D66E-DC34-0D8E4C1C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528"/>
            <a:ext cx="5477639" cy="4553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CC7DDC-B7CF-BECB-CCC8-BECFEE1C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707" y="1051806"/>
            <a:ext cx="4040143" cy="6910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413BC2-0A0F-7211-623F-41F110B7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707" y="1894771"/>
            <a:ext cx="2900108" cy="6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AE898-4D54-A0F5-F4D6-1079CC942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FD4EDF-5925-6D70-2FA8-5C64257A07E3}"/>
              </a:ext>
            </a:extLst>
          </p:cNvPr>
          <p:cNvSpPr/>
          <p:nvPr/>
        </p:nvSpPr>
        <p:spPr>
          <a:xfrm>
            <a:off x="0" y="79663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카드 정렬하기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54DE96-D381-E7C9-76CA-86FE67BA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BEB2E-E5C8-AF02-B4C6-2128E545A723}"/>
              </a:ext>
            </a:extLst>
          </p:cNvPr>
          <p:cNvSpPr txBox="1"/>
          <p:nvPr/>
        </p:nvSpPr>
        <p:spPr>
          <a:xfrm>
            <a:off x="168729" y="693488"/>
            <a:ext cx="11730270" cy="396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정렬된 두 묶음의 숫자 카드가 있을 때 각 묶음의 카드의 수를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A,B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라 하면 두 묶음을 합쳐서 하나도 만다는 데에는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A + B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번의 비교가 필요하다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 EX) 20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장의 카드 묶음과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30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장의 카드 묶음을 합치려면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50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번의 비교가 필요하다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숫자 카드 묶음들을 두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/>
              </a:rPr>
              <a:t>묶음씩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 골라 서로 합쳐 나간다면 고르는 순서에 따라 비교 횟수가 달라진다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 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예를 들어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10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20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40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장의 묶음이 있다면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10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20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장을 합친 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합친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30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40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장을 합친다면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(10+20) +(30+40)= 100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번의 비교가 필요하다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하지만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10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40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장을 합친 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합친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50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장과 나머지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20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장을 합친다면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</a:b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(10+40) +(50 + 20) = 120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번의 비교가 필요하므로 덜 효율적인 방법이다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개의 숫자 카드 묶음의 각각의 크기가 주어질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최소한 몇 번의 비교가 필요한지 구하는 프로그램을 작성한다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8834AD-F6C0-3B0D-1E76-713D93E26382}"/>
              </a:ext>
            </a:extLst>
          </p:cNvPr>
          <p:cNvSpPr/>
          <p:nvPr/>
        </p:nvSpPr>
        <p:spPr>
          <a:xfrm>
            <a:off x="168729" y="4749666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입력 조건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A4D87E-3D0A-1DC7-8EBA-3D76DBD34F08}"/>
              </a:ext>
            </a:extLst>
          </p:cNvPr>
          <p:cNvSpPr/>
          <p:nvPr/>
        </p:nvSpPr>
        <p:spPr>
          <a:xfrm>
            <a:off x="168729" y="5799144"/>
            <a:ext cx="916646" cy="365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 네오 Bold" panose="00000800000000000000"/>
              </a:rPr>
              <a:t>출력 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71A981-2BC0-F1E8-A3DD-ECD91A2A82F9}"/>
                  </a:ext>
                </a:extLst>
              </p:cNvPr>
              <p:cNvSpPr txBox="1"/>
              <p:nvPr/>
            </p:nvSpPr>
            <p:spPr>
              <a:xfrm>
                <a:off x="1180409" y="4653752"/>
                <a:ext cx="10553408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첫째 줄에 </a:t>
                </a:r>
                <a:r>
                  <a:rPr lang="en-US" altLang="ko-KR" sz="14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4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 주어집니다</a:t>
                </a:r>
                <a:r>
                  <a:rPr lang="en-US" altLang="ko-KR" sz="14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네오 Bold" panose="00000800000000000000"/>
                      </a:rPr>
                      <m:t>(1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≤100,000)</m:t>
                    </m:r>
                  </m:oMath>
                </a14:m>
                <a:r>
                  <a:rPr lang="ko-KR" altLang="en-US" sz="14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이어서 </a:t>
                </a:r>
                <a:r>
                  <a:rPr lang="en-US" altLang="ko-KR" sz="14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N</a:t>
                </a:r>
                <a:r>
                  <a:rPr lang="ko-KR" altLang="en-US" sz="14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개의 줄에 걸쳐 숫자 카드 묶음의 각각의 크기가 주어진다</a:t>
                </a:r>
                <a:r>
                  <a:rPr lang="en-US" altLang="ko-KR" sz="1400" dirty="0">
                    <a:latin typeface="나눔스퀘어 네오 Bold" panose="00000800000000000000" pitchFamily="2" charset="-127"/>
                    <a:ea typeface="나눔스퀘어 네오 Bold" panose="0000080000000000000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71A981-2BC0-F1E8-A3DD-ECD91A2A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09" y="4653752"/>
                <a:ext cx="10553408" cy="465192"/>
              </a:xfrm>
              <a:prstGeom prst="rect">
                <a:avLst/>
              </a:prstGeom>
              <a:blipFill>
                <a:blip r:embed="rId2"/>
                <a:stretch>
                  <a:fillRect l="-116" b="-129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F892322-4522-6D0E-A6C3-50384B775101}"/>
              </a:ext>
            </a:extLst>
          </p:cNvPr>
          <p:cNvSpPr txBox="1"/>
          <p:nvPr/>
        </p:nvSpPr>
        <p:spPr>
          <a:xfrm>
            <a:off x="1180409" y="5681600"/>
            <a:ext cx="10553408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첫째 줄에 최소 비교 횟수를 출력한다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.(21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억 이하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716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957A-3231-9305-80FC-213137E2E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35CBB-D561-8CF3-A59F-4CB1250E9BB1}"/>
              </a:ext>
            </a:extLst>
          </p:cNvPr>
          <p:cNvSpPr/>
          <p:nvPr/>
        </p:nvSpPr>
        <p:spPr>
          <a:xfrm>
            <a:off x="5636926" y="1550668"/>
            <a:ext cx="1694299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1B0E9E-8F17-92AD-4476-14E5B2B92F7E}"/>
              </a:ext>
            </a:extLst>
          </p:cNvPr>
          <p:cNvSpPr/>
          <p:nvPr/>
        </p:nvSpPr>
        <p:spPr>
          <a:xfrm>
            <a:off x="0" y="79663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2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카드 정렬하기</a:t>
            </a:r>
            <a:endParaRPr lang="en-US" altLang="ko-KR" sz="2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DDFC4C-CFEB-C01E-BD8B-25E41F46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8D845-37D1-B368-B114-7038EBE65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79"/>
          <a:stretch/>
        </p:blipFill>
        <p:spPr>
          <a:xfrm>
            <a:off x="3052100" y="5120366"/>
            <a:ext cx="676882" cy="1069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57CDE2-12D4-E650-5002-6AADA19CB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715"/>
            <a:ext cx="4966669" cy="4488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2A1FC-4C76-A801-4CF7-346AD60C9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73"/>
          <a:stretch/>
        </p:blipFill>
        <p:spPr>
          <a:xfrm>
            <a:off x="3720171" y="5156036"/>
            <a:ext cx="676882" cy="358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7C0991-DBB1-5BE5-A5E0-FB0DA6BE4600}"/>
              </a:ext>
            </a:extLst>
          </p:cNvPr>
          <p:cNvSpPr txBox="1"/>
          <p:nvPr/>
        </p:nvSpPr>
        <p:spPr>
          <a:xfrm>
            <a:off x="5583179" y="797799"/>
            <a:ext cx="5944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항상 가장 작은 크기의 두 카드 묶음을 합쳐야 최적의 해를 보장한다</a:t>
            </a:r>
            <a:endParaRPr lang="en-US" altLang="ko-KR" sz="16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ko-KR" altLang="en-US" sz="1600" b="1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우선순위 큐 이용</a:t>
            </a:r>
            <a:endParaRPr lang="en-US" altLang="ko-KR" sz="16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FE5429F-C1E3-C786-C9F4-7A8476526D73}"/>
              </a:ext>
            </a:extLst>
          </p:cNvPr>
          <p:cNvSpPr/>
          <p:nvPr/>
        </p:nvSpPr>
        <p:spPr>
          <a:xfrm>
            <a:off x="5735437" y="1550668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10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8A0340-DDA0-FBA6-A00D-D5DE5CBCCE5F}"/>
              </a:ext>
            </a:extLst>
          </p:cNvPr>
          <p:cNvSpPr/>
          <p:nvPr/>
        </p:nvSpPr>
        <p:spPr>
          <a:xfrm>
            <a:off x="6688032" y="1550668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20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8B77E8-20BB-E619-C670-50A70DFACC37}"/>
              </a:ext>
            </a:extLst>
          </p:cNvPr>
          <p:cNvSpPr/>
          <p:nvPr/>
        </p:nvSpPr>
        <p:spPr>
          <a:xfrm>
            <a:off x="7478671" y="1550668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40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EEC87A-A328-C6E9-6E89-9487A7D7FD77}"/>
              </a:ext>
            </a:extLst>
          </p:cNvPr>
          <p:cNvSpPr/>
          <p:nvPr/>
        </p:nvSpPr>
        <p:spPr>
          <a:xfrm>
            <a:off x="5637789" y="2476621"/>
            <a:ext cx="1694299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8C0AC3-DF19-8D2C-AE02-AB51447C3F16}"/>
              </a:ext>
            </a:extLst>
          </p:cNvPr>
          <p:cNvSpPr/>
          <p:nvPr/>
        </p:nvSpPr>
        <p:spPr>
          <a:xfrm>
            <a:off x="5736300" y="2476621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40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A0CE40-B6E1-834A-1FFD-E2241CD1AEEC}"/>
              </a:ext>
            </a:extLst>
          </p:cNvPr>
          <p:cNvSpPr/>
          <p:nvPr/>
        </p:nvSpPr>
        <p:spPr>
          <a:xfrm>
            <a:off x="6688895" y="2476621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10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664FC32-36F9-0753-16CE-C4504DEE8FFF}"/>
              </a:ext>
            </a:extLst>
          </p:cNvPr>
          <p:cNvSpPr/>
          <p:nvPr/>
        </p:nvSpPr>
        <p:spPr>
          <a:xfrm>
            <a:off x="7479534" y="2476621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20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98B21E-B206-7D86-C3AC-AB065F9D3AAF}"/>
              </a:ext>
            </a:extLst>
          </p:cNvPr>
          <p:cNvCxnSpPr/>
          <p:nvPr/>
        </p:nvCxnSpPr>
        <p:spPr>
          <a:xfrm>
            <a:off x="8344136" y="1825597"/>
            <a:ext cx="4173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FAD390C-4111-3AB0-4CEE-B6D69FC9F11A}"/>
              </a:ext>
            </a:extLst>
          </p:cNvPr>
          <p:cNvCxnSpPr/>
          <p:nvPr/>
        </p:nvCxnSpPr>
        <p:spPr>
          <a:xfrm>
            <a:off x="8344136" y="2781421"/>
            <a:ext cx="4173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FCC0FD-4E6E-C920-7499-53D6CA0AEB44}"/>
              </a:ext>
            </a:extLst>
          </p:cNvPr>
          <p:cNvSpPr/>
          <p:nvPr/>
        </p:nvSpPr>
        <p:spPr>
          <a:xfrm>
            <a:off x="8820961" y="1550668"/>
            <a:ext cx="1694299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B7753C-2730-8A4A-47A0-8A6D6DCBE650}"/>
              </a:ext>
            </a:extLst>
          </p:cNvPr>
          <p:cNvSpPr/>
          <p:nvPr/>
        </p:nvSpPr>
        <p:spPr>
          <a:xfrm>
            <a:off x="8919472" y="1550668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30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9376CD5-0D34-1FB8-465E-92C4F64EEB43}"/>
              </a:ext>
            </a:extLst>
          </p:cNvPr>
          <p:cNvSpPr/>
          <p:nvPr/>
        </p:nvSpPr>
        <p:spPr>
          <a:xfrm>
            <a:off x="9872067" y="1550668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40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BD5B00-8B85-80EA-A947-6458946D8659}"/>
              </a:ext>
            </a:extLst>
          </p:cNvPr>
          <p:cNvSpPr/>
          <p:nvPr/>
        </p:nvSpPr>
        <p:spPr>
          <a:xfrm>
            <a:off x="8820961" y="2538711"/>
            <a:ext cx="1694299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6A7CCD-40FA-68C0-2B96-E8B7C49FC7DD}"/>
              </a:ext>
            </a:extLst>
          </p:cNvPr>
          <p:cNvSpPr/>
          <p:nvPr/>
        </p:nvSpPr>
        <p:spPr>
          <a:xfrm>
            <a:off x="8919472" y="2538711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50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26C170-FE1F-C526-99C6-FA11E59D5C36}"/>
              </a:ext>
            </a:extLst>
          </p:cNvPr>
          <p:cNvSpPr/>
          <p:nvPr/>
        </p:nvSpPr>
        <p:spPr>
          <a:xfrm>
            <a:off x="9872067" y="2538711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20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3C2FCE9-59AF-9244-6CA9-96E79174BD44}"/>
              </a:ext>
            </a:extLst>
          </p:cNvPr>
          <p:cNvCxnSpPr/>
          <p:nvPr/>
        </p:nvCxnSpPr>
        <p:spPr>
          <a:xfrm>
            <a:off x="10749806" y="1844007"/>
            <a:ext cx="4173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F46E2AD-3783-A23D-E2E2-1D23C5F69EFE}"/>
              </a:ext>
            </a:extLst>
          </p:cNvPr>
          <p:cNvCxnSpPr/>
          <p:nvPr/>
        </p:nvCxnSpPr>
        <p:spPr>
          <a:xfrm>
            <a:off x="10749806" y="2799831"/>
            <a:ext cx="4173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C59A789F-9722-6959-015C-9550F9F40B25}"/>
              </a:ext>
            </a:extLst>
          </p:cNvPr>
          <p:cNvSpPr/>
          <p:nvPr/>
        </p:nvSpPr>
        <p:spPr>
          <a:xfrm>
            <a:off x="11332100" y="1550668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70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95940B8-5964-1CCB-FAB5-D6C78F14F981}"/>
              </a:ext>
            </a:extLst>
          </p:cNvPr>
          <p:cNvSpPr/>
          <p:nvPr/>
        </p:nvSpPr>
        <p:spPr>
          <a:xfrm>
            <a:off x="11332963" y="2476621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 네오 Bold" panose="020B0600000101010101"/>
              </a:rPr>
              <a:t>70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나눔스퀘어 네오 Bold" panose="020B0600000101010101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537698-2430-CC1D-1548-B525A51533E0}"/>
              </a:ext>
            </a:extLst>
          </p:cNvPr>
          <p:cNvSpPr txBox="1"/>
          <p:nvPr/>
        </p:nvSpPr>
        <p:spPr>
          <a:xfrm>
            <a:off x="8393231" y="1855468"/>
            <a:ext cx="368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</a:t>
            </a:r>
            <a:endParaRPr lang="ko-KR" altLang="en-US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6FCA00-CD85-F714-B817-AABD0763297B}"/>
              </a:ext>
            </a:extLst>
          </p:cNvPr>
          <p:cNvSpPr txBox="1"/>
          <p:nvPr/>
        </p:nvSpPr>
        <p:spPr>
          <a:xfrm>
            <a:off x="8368683" y="2840000"/>
            <a:ext cx="368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50</a:t>
            </a:r>
            <a:endParaRPr lang="ko-KR" altLang="en-US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D03621-401C-8B04-86C6-67FBB2CBCD11}"/>
              </a:ext>
            </a:extLst>
          </p:cNvPr>
          <p:cNvSpPr txBox="1"/>
          <p:nvPr/>
        </p:nvSpPr>
        <p:spPr>
          <a:xfrm>
            <a:off x="10752493" y="1855468"/>
            <a:ext cx="368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70</a:t>
            </a:r>
            <a:endParaRPr lang="ko-KR" altLang="en-US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EC7168-80B0-06AC-D2E9-5833A25969A5}"/>
              </a:ext>
            </a:extLst>
          </p:cNvPr>
          <p:cNvSpPr txBox="1"/>
          <p:nvPr/>
        </p:nvSpPr>
        <p:spPr>
          <a:xfrm>
            <a:off x="10727945" y="2840000"/>
            <a:ext cx="368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70</a:t>
            </a:r>
            <a:endParaRPr lang="ko-KR" altLang="en-US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D72518B-7851-5A41-8D73-2EFAFC264E09}"/>
              </a:ext>
            </a:extLst>
          </p:cNvPr>
          <p:cNvGrpSpPr/>
          <p:nvPr/>
        </p:nvGrpSpPr>
        <p:grpSpPr>
          <a:xfrm>
            <a:off x="5161720" y="3474454"/>
            <a:ext cx="2279064" cy="1439033"/>
            <a:chOff x="4208509" y="3429000"/>
            <a:chExt cx="3083202" cy="2153215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73FA3-596A-C67A-391C-46AB7092FF75}"/>
                </a:ext>
              </a:extLst>
            </p:cNvPr>
            <p:cNvSpPr/>
            <p:nvPr/>
          </p:nvSpPr>
          <p:spPr>
            <a:xfrm>
              <a:off x="4941222" y="4106611"/>
              <a:ext cx="629651" cy="7078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20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4829F1B-4446-8CF7-C108-3A1C128344DC}"/>
                </a:ext>
              </a:extLst>
            </p:cNvPr>
            <p:cNvSpPr/>
            <p:nvPr/>
          </p:nvSpPr>
          <p:spPr>
            <a:xfrm>
              <a:off x="4208509" y="4874329"/>
              <a:ext cx="629651" cy="7078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50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2CBC3DA-7DBF-26B0-F53E-387722301AF9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H="1">
              <a:off x="4768145" y="4710829"/>
              <a:ext cx="265287" cy="267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D892777-0C70-6714-0875-8FDB5927644D}"/>
                </a:ext>
              </a:extLst>
            </p:cNvPr>
            <p:cNvSpPr/>
            <p:nvPr/>
          </p:nvSpPr>
          <p:spPr>
            <a:xfrm>
              <a:off x="6713745" y="4091183"/>
              <a:ext cx="577966" cy="7046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40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5176DD9-CED5-7BF9-2970-99241F5DFF2C}"/>
                </a:ext>
              </a:extLst>
            </p:cNvPr>
            <p:cNvSpPr/>
            <p:nvPr/>
          </p:nvSpPr>
          <p:spPr>
            <a:xfrm>
              <a:off x="5748864" y="3429000"/>
              <a:ext cx="619254" cy="6023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03FE20F-7614-0928-ED13-E0472B83840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5472883" y="3943111"/>
              <a:ext cx="366669" cy="296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A61C11D-46E9-3168-DAB2-B76D75C29DE9}"/>
                </a:ext>
              </a:extLst>
            </p:cNvPr>
            <p:cNvCxnSpPr>
              <a:cxnSpLocks/>
              <a:endCxn id="46" idx="5"/>
            </p:cNvCxnSpPr>
            <p:nvPr/>
          </p:nvCxnSpPr>
          <p:spPr>
            <a:xfrm flipH="1" flipV="1">
              <a:off x="6277431" y="3943111"/>
              <a:ext cx="480649" cy="296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E4EACE8-2D47-B50F-3F99-2F43F0BB443E}"/>
              </a:ext>
            </a:extLst>
          </p:cNvPr>
          <p:cNvGrpSpPr/>
          <p:nvPr/>
        </p:nvGrpSpPr>
        <p:grpSpPr>
          <a:xfrm>
            <a:off x="8191028" y="3583724"/>
            <a:ext cx="1737452" cy="925953"/>
            <a:chOff x="4941222" y="3429000"/>
            <a:chExt cx="2350489" cy="1385497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30ABC74-19D4-EDC3-EBDA-45687D2C72AE}"/>
                </a:ext>
              </a:extLst>
            </p:cNvPr>
            <p:cNvSpPr/>
            <p:nvPr/>
          </p:nvSpPr>
          <p:spPr>
            <a:xfrm>
              <a:off x="4941222" y="4106611"/>
              <a:ext cx="629651" cy="7078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50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6B707AB-174B-7D0B-C21F-FD6252CE17C2}"/>
                </a:ext>
              </a:extLst>
            </p:cNvPr>
            <p:cNvSpPr/>
            <p:nvPr/>
          </p:nvSpPr>
          <p:spPr>
            <a:xfrm>
              <a:off x="6713745" y="4091183"/>
              <a:ext cx="577966" cy="7046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40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CB43C08-4A82-3323-CED8-552683D61185}"/>
                </a:ext>
              </a:extLst>
            </p:cNvPr>
            <p:cNvSpPr/>
            <p:nvPr/>
          </p:nvSpPr>
          <p:spPr>
            <a:xfrm>
              <a:off x="5748864" y="3429000"/>
              <a:ext cx="619254" cy="6023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30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A15AABA-9E2A-B6AE-1989-1F694CCEE65B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 flipH="1">
              <a:off x="5472883" y="3943111"/>
              <a:ext cx="366669" cy="296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A1478FA-9EF9-5601-4C6C-740D89378FA9}"/>
                </a:ext>
              </a:extLst>
            </p:cNvPr>
            <p:cNvCxnSpPr>
              <a:cxnSpLocks/>
              <a:endCxn id="66" idx="5"/>
            </p:cNvCxnSpPr>
            <p:nvPr/>
          </p:nvCxnSpPr>
          <p:spPr>
            <a:xfrm flipH="1" flipV="1">
              <a:off x="6277431" y="3943111"/>
              <a:ext cx="480649" cy="296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DC5C8C-8BAF-56D3-69BB-0CA842C664EF}"/>
              </a:ext>
            </a:extLst>
          </p:cNvPr>
          <p:cNvCxnSpPr/>
          <p:nvPr/>
        </p:nvCxnSpPr>
        <p:spPr>
          <a:xfrm>
            <a:off x="7670961" y="4170646"/>
            <a:ext cx="4173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BA39859-AD24-7551-9E5C-05E2A078162B}"/>
              </a:ext>
            </a:extLst>
          </p:cNvPr>
          <p:cNvCxnSpPr>
            <a:cxnSpLocks/>
          </p:cNvCxnSpPr>
          <p:nvPr/>
        </p:nvCxnSpPr>
        <p:spPr>
          <a:xfrm rot="5400000">
            <a:off x="11260107" y="4765278"/>
            <a:ext cx="4173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90682C2-DB2F-0B5C-B6C8-AC0DEBD17F56}"/>
              </a:ext>
            </a:extLst>
          </p:cNvPr>
          <p:cNvGrpSpPr/>
          <p:nvPr/>
        </p:nvGrpSpPr>
        <p:grpSpPr>
          <a:xfrm>
            <a:off x="10804728" y="3563296"/>
            <a:ext cx="1054744" cy="2013591"/>
            <a:chOff x="4941222" y="3429000"/>
            <a:chExt cx="1426896" cy="3012922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EFB75D4C-7BD1-EFDC-7BAD-1F1FFBB969FF}"/>
                </a:ext>
              </a:extLst>
            </p:cNvPr>
            <p:cNvSpPr/>
            <p:nvPr/>
          </p:nvSpPr>
          <p:spPr>
            <a:xfrm>
              <a:off x="4941222" y="4106611"/>
              <a:ext cx="629651" cy="7078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70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0C1DA71-BDE1-DB2A-C643-13C52C9F79AC}"/>
                </a:ext>
              </a:extLst>
            </p:cNvPr>
            <p:cNvSpPr/>
            <p:nvPr/>
          </p:nvSpPr>
          <p:spPr>
            <a:xfrm>
              <a:off x="5748864" y="3429000"/>
              <a:ext cx="619254" cy="6023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50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8E4BF1B-B0D2-FB88-BE33-DF7AE83056F5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H="1">
              <a:off x="5472883" y="3943111"/>
              <a:ext cx="366669" cy="296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BB3F15B3-729C-F2E1-85FD-AF3D9E7DC761}"/>
                </a:ext>
              </a:extLst>
            </p:cNvPr>
            <p:cNvSpPr/>
            <p:nvPr/>
          </p:nvSpPr>
          <p:spPr>
            <a:xfrm>
              <a:off x="5524726" y="5734036"/>
              <a:ext cx="629651" cy="7078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70</a:t>
              </a:r>
              <a:endParaRPr lang="ko-KR" altLang="en-US" sz="600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9DA5D4E-C39E-5F3A-CB9E-D909B7427C42}"/>
              </a:ext>
            </a:extLst>
          </p:cNvPr>
          <p:cNvSpPr txBox="1"/>
          <p:nvPr/>
        </p:nvSpPr>
        <p:spPr>
          <a:xfrm>
            <a:off x="7461965" y="4255761"/>
            <a:ext cx="755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비교</a:t>
            </a:r>
            <a:r>
              <a:rPr lang="en-US" altLang="ko-KR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30</a:t>
            </a:r>
            <a:endParaRPr lang="ko-KR" altLang="en-US" sz="10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1B6CD40-F9EC-4AFA-2991-9544A429613F}"/>
              </a:ext>
            </a:extLst>
          </p:cNvPr>
          <p:cNvSpPr txBox="1"/>
          <p:nvPr/>
        </p:nvSpPr>
        <p:spPr>
          <a:xfrm>
            <a:off x="10048978" y="4400407"/>
            <a:ext cx="755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비교</a:t>
            </a:r>
            <a:r>
              <a:rPr lang="en-US" altLang="ko-KR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70</a:t>
            </a:r>
            <a:endParaRPr lang="ko-KR" altLang="en-US" sz="10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B5A1631-CBD4-3682-49FD-2867261F6E10}"/>
              </a:ext>
            </a:extLst>
          </p:cNvPr>
          <p:cNvCxnSpPr/>
          <p:nvPr/>
        </p:nvCxnSpPr>
        <p:spPr>
          <a:xfrm>
            <a:off x="10195634" y="4282949"/>
            <a:ext cx="4173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32A0E40-222F-AA55-8C29-C39B12609714}"/>
              </a:ext>
            </a:extLst>
          </p:cNvPr>
          <p:cNvSpPr txBox="1"/>
          <p:nvPr/>
        </p:nvSpPr>
        <p:spPr>
          <a:xfrm>
            <a:off x="11120708" y="5726107"/>
            <a:ext cx="8892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비교</a:t>
            </a:r>
            <a:r>
              <a:rPr lang="en-US" altLang="ko-KR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120</a:t>
            </a:r>
            <a:endParaRPr lang="ko-KR" altLang="en-US" sz="10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951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75000"/>
            </a:schemeClr>
          </a:solidFill>
        </a:ln>
      </a:spPr>
      <a:bodyPr rtlCol="0" anchor="ctr"/>
      <a:lstStyle>
        <a:defPPr algn="l">
          <a:defRPr dirty="0">
            <a:solidFill>
              <a:schemeClr val="tx1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600" dirty="0">
            <a:latin typeface="나눔스퀘어 네오 Bold" panose="00000800000000000000" pitchFamily="2" charset="-127"/>
            <a:ea typeface="나눔스퀘어 네오 Bold" panose="000008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7443</TotalTime>
  <Words>1799</Words>
  <Application>Microsoft Office PowerPoint</Application>
  <PresentationFormat>와이드스크린</PresentationFormat>
  <Paragraphs>272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나눔스퀘어 네오 Bold</vt:lpstr>
      <vt:lpstr>D2Coding</vt:lpstr>
      <vt:lpstr>Leelawadee UI</vt:lpstr>
      <vt:lpstr>Wingdings</vt:lpstr>
      <vt:lpstr>Arial</vt:lpstr>
      <vt:lpstr>Cambria Math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DBIR</dc:creator>
  <cp:lastModifiedBy>임영선</cp:lastModifiedBy>
  <cp:revision>253</cp:revision>
  <dcterms:created xsi:type="dcterms:W3CDTF">2022-02-05T07:44:23Z</dcterms:created>
  <dcterms:modified xsi:type="dcterms:W3CDTF">2024-03-14T07:04:50Z</dcterms:modified>
</cp:coreProperties>
</file>